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7" r:id="rId3"/>
    <p:sldId id="262" r:id="rId4"/>
    <p:sldId id="263" r:id="rId5"/>
    <p:sldId id="264" r:id="rId6"/>
    <p:sldId id="265" r:id="rId7"/>
    <p:sldId id="296" r:id="rId8"/>
    <p:sldId id="259" r:id="rId9"/>
    <p:sldId id="261" r:id="rId10"/>
    <p:sldId id="266" r:id="rId11"/>
    <p:sldId id="267" r:id="rId12"/>
    <p:sldId id="268" r:id="rId13"/>
    <p:sldId id="269" r:id="rId14"/>
    <p:sldId id="257" r:id="rId15"/>
    <p:sldId id="258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98" r:id="rId33"/>
    <p:sldId id="286" r:id="rId34"/>
    <p:sldId id="290" r:id="rId35"/>
    <p:sldId id="291" r:id="rId36"/>
    <p:sldId id="292" r:id="rId37"/>
    <p:sldId id="293" r:id="rId38"/>
    <p:sldId id="294" r:id="rId39"/>
    <p:sldId id="295" r:id="rId40"/>
    <p:sldId id="301" r:id="rId41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6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91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6BB46-00FF-4762-9EFC-1E27B2342EAF}" type="datetimeFigureOut">
              <a:rPr lang="zh-TW" altLang="en-US" smtClean="0"/>
              <a:t>2017/7/22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492-BCA0-4602-9F4B-9DC7B4F715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735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6BB46-00FF-4762-9EFC-1E27B2342EAF}" type="datetimeFigureOut">
              <a:rPr lang="zh-TW" altLang="en-US" smtClean="0"/>
              <a:t>2017/7/22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492-BCA0-4602-9F4B-9DC7B4F715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598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6BB46-00FF-4762-9EFC-1E27B2342EAF}" type="datetimeFigureOut">
              <a:rPr lang="zh-TW" altLang="en-US" smtClean="0"/>
              <a:t>2017/7/22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492-BCA0-4602-9F4B-9DC7B4F715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0059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6BB46-00FF-4762-9EFC-1E27B2342EAF}" type="datetimeFigureOut">
              <a:rPr lang="zh-TW" altLang="en-US" smtClean="0"/>
              <a:t>2017/7/22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492-BCA0-4602-9F4B-9DC7B4F715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598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6BB46-00FF-4762-9EFC-1E27B2342EAF}" type="datetimeFigureOut">
              <a:rPr lang="zh-TW" altLang="en-US" smtClean="0"/>
              <a:t>2017/7/22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492-BCA0-4602-9F4B-9DC7B4F715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5271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6BB46-00FF-4762-9EFC-1E27B2342EAF}" type="datetimeFigureOut">
              <a:rPr lang="zh-TW" altLang="en-US" smtClean="0"/>
              <a:t>2017/7/22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492-BCA0-4602-9F4B-9DC7B4F715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6509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6BB46-00FF-4762-9EFC-1E27B2342EAF}" type="datetimeFigureOut">
              <a:rPr lang="zh-TW" altLang="en-US" smtClean="0"/>
              <a:t>2017/7/22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492-BCA0-4602-9F4B-9DC7B4F715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6268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6BB46-00FF-4762-9EFC-1E27B2342EAF}" type="datetimeFigureOut">
              <a:rPr lang="zh-TW" altLang="en-US" smtClean="0"/>
              <a:t>2017/7/22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492-BCA0-4602-9F4B-9DC7B4F715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8066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6BB46-00FF-4762-9EFC-1E27B2342EAF}" type="datetimeFigureOut">
              <a:rPr lang="zh-TW" altLang="en-US" smtClean="0"/>
              <a:t>2017/7/22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492-BCA0-4602-9F4B-9DC7B4F715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4978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6BB46-00FF-4762-9EFC-1E27B2342EAF}" type="datetimeFigureOut">
              <a:rPr lang="zh-TW" altLang="en-US" smtClean="0"/>
              <a:t>2017/7/22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492-BCA0-4602-9F4B-9DC7B4F715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1300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6BB46-00FF-4762-9EFC-1E27B2342EAF}" type="datetimeFigureOut">
              <a:rPr lang="zh-TW" altLang="en-US" smtClean="0"/>
              <a:t>2017/7/22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492-BCA0-4602-9F4B-9DC7B4F715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1725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06BB46-00FF-4762-9EFC-1E27B2342EAF}" type="datetimeFigureOut">
              <a:rPr lang="zh-TW" altLang="en-US" smtClean="0"/>
              <a:t>2017/7/22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492-BCA0-4602-9F4B-9DC7B4F715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4406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組合語言</a:t>
            </a:r>
            <a:r>
              <a:rPr lang="zh-TW" alt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程式開發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480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81150" y="879545"/>
            <a:ext cx="4000500" cy="50783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; AddTwoSum.asm - Chapter 3 example.</a:t>
            </a:r>
          </a:p>
          <a:p>
            <a:endParaRPr lang="en-US" altLang="zh-TW" dirty="0"/>
          </a:p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.386</a:t>
            </a:r>
          </a:p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.model flat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stdcall</a:t>
            </a:r>
            <a:endParaRPr lang="en-US" altLang="zh-TW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.stack 4096</a:t>
            </a:r>
          </a:p>
          <a:p>
            <a:r>
              <a:rPr lang="en-US" altLang="zh-TW" dirty="0" err="1"/>
              <a:t>ExitProcess</a:t>
            </a:r>
            <a:r>
              <a:rPr lang="en-US" altLang="zh-TW" dirty="0"/>
              <a:t> proto</a:t>
            </a:r>
            <a:r>
              <a:rPr lang="en-US" altLang="zh-TW" dirty="0" smtClean="0"/>
              <a:t>,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dwExitCode:dword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.data</a:t>
            </a:r>
          </a:p>
          <a:p>
            <a:r>
              <a:rPr lang="en-US" altLang="zh-TW" dirty="0"/>
              <a:t>sum </a:t>
            </a:r>
            <a:r>
              <a:rPr lang="en-US" altLang="zh-TW" dirty="0" err="1"/>
              <a:t>dword</a:t>
            </a:r>
            <a:r>
              <a:rPr lang="en-US" altLang="zh-TW" dirty="0"/>
              <a:t> 0</a:t>
            </a:r>
          </a:p>
          <a:p>
            <a:endParaRPr lang="en-US" altLang="zh-TW" dirty="0"/>
          </a:p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.code</a:t>
            </a:r>
          </a:p>
          <a:p>
            <a:r>
              <a:rPr lang="en-US" altLang="zh-TW" dirty="0"/>
              <a:t>main proc</a:t>
            </a:r>
          </a:p>
          <a:p>
            <a:r>
              <a:rPr lang="en-US" altLang="zh-TW" dirty="0"/>
              <a:t>	</a:t>
            </a:r>
            <a:r>
              <a:rPr lang="en-US" altLang="zh-TW" dirty="0" err="1"/>
              <a:t>mov</a:t>
            </a:r>
            <a:r>
              <a:rPr lang="en-US" altLang="zh-TW" dirty="0"/>
              <a:t>	eax,5			add	eax,6		</a:t>
            </a:r>
          </a:p>
          <a:p>
            <a:r>
              <a:rPr lang="en-US" altLang="zh-TW" dirty="0"/>
              <a:t>	</a:t>
            </a:r>
            <a:r>
              <a:rPr lang="en-US" altLang="zh-TW" dirty="0" err="1"/>
              <a:t>mov</a:t>
            </a:r>
            <a:r>
              <a:rPr lang="en-US" altLang="zh-TW" dirty="0"/>
              <a:t> </a:t>
            </a:r>
            <a:r>
              <a:rPr lang="en-US" altLang="zh-TW" dirty="0" smtClean="0"/>
              <a:t>         </a:t>
            </a:r>
            <a:r>
              <a:rPr lang="en-US" altLang="zh-TW" dirty="0" err="1" smtClean="0"/>
              <a:t>sum,eax</a:t>
            </a:r>
            <a:endParaRPr lang="en-US" altLang="zh-TW" dirty="0"/>
          </a:p>
          <a:p>
            <a:r>
              <a:rPr lang="en-US" altLang="zh-TW" dirty="0"/>
              <a:t>	invoke </a:t>
            </a:r>
            <a:r>
              <a:rPr lang="zh-TW" altLang="en-US" dirty="0" smtClean="0"/>
              <a:t>     </a:t>
            </a:r>
            <a:r>
              <a:rPr lang="en-US" altLang="zh-TW" dirty="0" smtClean="0"/>
              <a:t>ExitProcess,0</a:t>
            </a:r>
            <a:endParaRPr lang="en-US" altLang="zh-TW" dirty="0"/>
          </a:p>
          <a:p>
            <a:r>
              <a:rPr lang="en-US" altLang="zh-TW" dirty="0"/>
              <a:t>main </a:t>
            </a:r>
            <a:r>
              <a:rPr lang="en-US" altLang="zh-TW" dirty="0" err="1"/>
              <a:t>endp</a:t>
            </a:r>
            <a:endParaRPr lang="en-US" altLang="zh-TW" dirty="0"/>
          </a:p>
          <a:p>
            <a:r>
              <a:rPr lang="en-US" altLang="zh-TW" dirty="0"/>
              <a:t>end main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2" name="矩形圖說文字 1"/>
          <p:cNvSpPr/>
          <p:nvPr/>
        </p:nvSpPr>
        <p:spPr>
          <a:xfrm>
            <a:off x="0" y="0"/>
            <a:ext cx="1409700" cy="6858000"/>
          </a:xfrm>
          <a:prstGeom prst="wedgeRectCallout">
            <a:avLst>
              <a:gd name="adj1" fmla="val 61599"/>
              <a:gd name="adj2" fmla="val -333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Ch3</a:t>
            </a:r>
          </a:p>
          <a:p>
            <a:pPr algn="ctr"/>
            <a:r>
              <a:rPr lang="en-US" altLang="zh-TW" dirty="0" smtClean="0"/>
              <a:t> </a:t>
            </a:r>
          </a:p>
          <a:p>
            <a:pPr algn="ctr"/>
            <a:r>
              <a:rPr lang="en-US" altLang="zh-TW" dirty="0" smtClean="0"/>
              <a:t>AddTwoSum.asm </a:t>
            </a:r>
            <a:endParaRPr lang="zh-TW" altLang="en-US" dirty="0"/>
          </a:p>
        </p:txBody>
      </p:sp>
      <p:sp>
        <p:nvSpPr>
          <p:cNvPr id="3" name="矩形圖說文字 2"/>
          <p:cNvSpPr/>
          <p:nvPr/>
        </p:nvSpPr>
        <p:spPr>
          <a:xfrm>
            <a:off x="1504950" y="381000"/>
            <a:ext cx="1695450" cy="333375"/>
          </a:xfrm>
          <a:prstGeom prst="wedgeRectCallout">
            <a:avLst>
              <a:gd name="adj1" fmla="val -38414"/>
              <a:gd name="adj2" fmla="val 11964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註解</a:t>
            </a:r>
            <a:r>
              <a:rPr lang="en-US" altLang="zh-TW" dirty="0"/>
              <a:t>Comments</a:t>
            </a:r>
            <a:endParaRPr lang="zh-TW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4705350" y="2858389"/>
          <a:ext cx="417195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/>
                <a:gridCol w="3333750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區段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功能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.386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這是一個</a:t>
                      </a:r>
                      <a:r>
                        <a:rPr lang="en-US" altLang="zh-TW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32 </a:t>
                      </a:r>
                      <a:r>
                        <a:rPr lang="zh-TW" altLang="en-US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位元程式，可以存取</a:t>
                      </a:r>
                      <a:r>
                        <a:rPr lang="en-US" altLang="zh-TW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32 </a:t>
                      </a:r>
                      <a:r>
                        <a:rPr lang="zh-TW" altLang="en-US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位元暫存器與位址。</a:t>
                      </a:r>
                      <a:endParaRPr lang="zh-TW" altLang="en-US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.model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告知組譯器使用哪個記憶體模式</a:t>
                      </a:r>
                      <a:endParaRPr lang="en-US" altLang="zh-TW" sz="16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r>
                        <a:rPr lang="en-US" altLang="zh-TW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program’s memory model (flat)</a:t>
                      </a:r>
                    </a:p>
                    <a:p>
                      <a:r>
                        <a:rPr lang="zh-TW" altLang="en-US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使用哪個</a:t>
                      </a:r>
                      <a:r>
                        <a:rPr lang="en-US" altLang="zh-TW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calling convention (</a:t>
                      </a:r>
                      <a:r>
                        <a:rPr lang="en-US" altLang="zh-TW" sz="16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stdcall</a:t>
                      </a:r>
                      <a:r>
                        <a:rPr lang="en-US" altLang="zh-TW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  <a:endParaRPr lang="zh-TW" altLang="en-US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.stack </a:t>
                      </a:r>
                      <a:endParaRPr lang="zh-TW" altLang="en-US" sz="16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Runtime stack</a:t>
                      </a:r>
                      <a:r>
                        <a:rPr lang="zh-TW" altLang="en-US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大小</a:t>
                      </a:r>
                      <a:endParaRPr lang="en-US" altLang="zh-TW" sz="16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程式在執行階段保存堆疊的區域，及其大小</a:t>
                      </a:r>
                      <a:r>
                        <a:rPr lang="en-US" altLang="zh-TW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(bytes)</a:t>
                      </a:r>
                      <a:endParaRPr lang="zh-TW" altLang="en-US" sz="16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程式中含有</a:t>
                      </a:r>
                      <a:r>
                        <a:rPr lang="zh-TW" altLang="en-US" sz="16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變數</a:t>
                      </a:r>
                      <a:r>
                        <a:rPr lang="zh-TW" altLang="en-US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的區域</a:t>
                      </a:r>
                      <a:endParaRPr lang="zh-TW" altLang="en-US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程式中含有可以</a:t>
                      </a:r>
                      <a:r>
                        <a:rPr lang="zh-TW" altLang="en-US" sz="16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執行的指令</a:t>
                      </a:r>
                      <a:r>
                        <a:rPr lang="zh-TW" altLang="en-US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區域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1581150" y="6416677"/>
            <a:ext cx="6934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http://www.plantation-productions.com/Webster/www.artofasm.com/DOS/pdf/ch08.pdf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9389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663095" y="659895"/>
            <a:ext cx="4000500" cy="50783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; AddTwoSum.asm - Chapter 3 example.</a:t>
            </a:r>
          </a:p>
          <a:p>
            <a:endParaRPr lang="en-US" altLang="zh-TW" dirty="0"/>
          </a:p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.386</a:t>
            </a:r>
          </a:p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.model flat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stdcall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.stack 4096</a:t>
            </a:r>
          </a:p>
          <a:p>
            <a:r>
              <a:rPr lang="en-US" altLang="zh-TW" dirty="0" err="1"/>
              <a:t>ExitProcess</a:t>
            </a:r>
            <a:r>
              <a:rPr lang="en-US" altLang="zh-TW" dirty="0"/>
              <a:t> proto</a:t>
            </a:r>
            <a:r>
              <a:rPr lang="en-US" altLang="zh-TW" dirty="0" smtClean="0"/>
              <a:t>,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dwExitCode:dword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.data</a:t>
            </a:r>
          </a:p>
          <a:p>
            <a:r>
              <a:rPr lang="en-US" altLang="zh-TW" dirty="0"/>
              <a:t>sum </a:t>
            </a:r>
            <a:r>
              <a:rPr lang="en-US" altLang="zh-TW" dirty="0" err="1"/>
              <a:t>dword</a:t>
            </a:r>
            <a:r>
              <a:rPr lang="en-US" altLang="zh-TW" dirty="0"/>
              <a:t> 0</a:t>
            </a:r>
          </a:p>
          <a:p>
            <a:endParaRPr lang="en-US" altLang="zh-TW" dirty="0"/>
          </a:p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.code</a:t>
            </a:r>
          </a:p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</a:t>
            </a:r>
            <a:r>
              <a:rPr lang="en-US" altLang="zh-TW" dirty="0"/>
              <a:t> </a:t>
            </a:r>
            <a:r>
              <a:rPr lang="en-US" altLang="zh-TW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</a:t>
            </a:r>
          </a:p>
          <a:p>
            <a:r>
              <a:rPr lang="en-US" altLang="zh-TW" dirty="0"/>
              <a:t>	</a:t>
            </a:r>
            <a:r>
              <a:rPr lang="en-US" altLang="zh-TW" dirty="0" err="1"/>
              <a:t>mov</a:t>
            </a:r>
            <a:r>
              <a:rPr lang="en-US" altLang="zh-TW" dirty="0"/>
              <a:t>	eax,5			add	eax,6		</a:t>
            </a:r>
          </a:p>
          <a:p>
            <a:r>
              <a:rPr lang="en-US" altLang="zh-TW" dirty="0"/>
              <a:t>	</a:t>
            </a:r>
            <a:r>
              <a:rPr lang="en-US" altLang="zh-TW" dirty="0" err="1"/>
              <a:t>mov</a:t>
            </a:r>
            <a:r>
              <a:rPr lang="en-US" altLang="zh-TW" dirty="0"/>
              <a:t> </a:t>
            </a:r>
            <a:r>
              <a:rPr lang="en-US" altLang="zh-TW" dirty="0" smtClean="0"/>
              <a:t>         </a:t>
            </a:r>
            <a:r>
              <a:rPr lang="en-US" altLang="zh-TW" dirty="0" err="1" smtClean="0"/>
              <a:t>sum,eax</a:t>
            </a:r>
            <a:endParaRPr lang="en-US" altLang="zh-TW" dirty="0"/>
          </a:p>
          <a:p>
            <a:r>
              <a:rPr lang="en-US" altLang="zh-TW" dirty="0"/>
              <a:t>	invoke </a:t>
            </a:r>
            <a:r>
              <a:rPr lang="zh-TW" altLang="en-US" dirty="0" smtClean="0"/>
              <a:t>     </a:t>
            </a:r>
            <a:r>
              <a:rPr lang="en-US" altLang="zh-TW" dirty="0" smtClean="0"/>
              <a:t>ExitProcess,0</a:t>
            </a:r>
            <a:endParaRPr lang="en-US" altLang="zh-TW" dirty="0"/>
          </a:p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</a:t>
            </a:r>
            <a:r>
              <a:rPr lang="en-US" altLang="zh-TW" dirty="0"/>
              <a:t> </a:t>
            </a:r>
            <a:r>
              <a:rPr lang="en-US" altLang="zh-TW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endp</a:t>
            </a:r>
            <a:endParaRPr lang="en-US" altLang="zh-TW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</a:t>
            </a:r>
            <a:r>
              <a:rPr lang="en-US" altLang="zh-TW" dirty="0"/>
              <a:t>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857999" y="6356351"/>
            <a:ext cx="1657349" cy="365125"/>
          </a:xfrm>
        </p:spPr>
        <p:txBody>
          <a:bodyPr/>
          <a:lstStyle/>
          <a:p>
            <a:fld id="{B18236B7-6F50-41CB-8525-C61BCB4BE4A9}" type="slidenum">
              <a:rPr lang="zh-TW" altLang="en-US" smtClean="0"/>
              <a:t>11</a:t>
            </a:fld>
            <a:endParaRPr lang="zh-TW" altLang="en-US" dirty="0"/>
          </a:p>
        </p:txBody>
      </p:sp>
      <p:sp>
        <p:nvSpPr>
          <p:cNvPr id="2" name="矩形圖說文字 1"/>
          <p:cNvSpPr/>
          <p:nvPr/>
        </p:nvSpPr>
        <p:spPr>
          <a:xfrm>
            <a:off x="0" y="0"/>
            <a:ext cx="1409700" cy="6858000"/>
          </a:xfrm>
          <a:prstGeom prst="wedgeRectCallout">
            <a:avLst>
              <a:gd name="adj1" fmla="val 61599"/>
              <a:gd name="adj2" fmla="val -333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Ch3</a:t>
            </a:r>
          </a:p>
          <a:p>
            <a:pPr algn="ctr"/>
            <a:r>
              <a:rPr lang="en-US" altLang="zh-TW" dirty="0" smtClean="0"/>
              <a:t> </a:t>
            </a:r>
          </a:p>
          <a:p>
            <a:pPr algn="ctr"/>
            <a:r>
              <a:rPr lang="en-US" altLang="zh-TW" dirty="0" smtClean="0"/>
              <a:t>AddTwoSum.asm </a:t>
            </a:r>
            <a:endParaRPr lang="zh-TW" altLang="en-US" dirty="0"/>
          </a:p>
        </p:txBody>
      </p:sp>
      <p:sp>
        <p:nvSpPr>
          <p:cNvPr id="3" name="矩形圖說文字 2"/>
          <p:cNvSpPr/>
          <p:nvPr/>
        </p:nvSpPr>
        <p:spPr>
          <a:xfrm>
            <a:off x="1586895" y="161350"/>
            <a:ext cx="1695450" cy="333375"/>
          </a:xfrm>
          <a:prstGeom prst="wedgeRectCallout">
            <a:avLst>
              <a:gd name="adj1" fmla="val -38414"/>
              <a:gd name="adj2" fmla="val 11964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註解</a:t>
            </a:r>
            <a:r>
              <a:rPr lang="en-US" altLang="zh-TW" dirty="0"/>
              <a:t>Comments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663595" y="3892034"/>
            <a:ext cx="1338828" cy="369332"/>
          </a:xfrm>
          <a:prstGeom prst="rect">
            <a:avLst/>
          </a:prstGeom>
          <a:solidFill>
            <a:srgbClr val="7030A0"/>
          </a:solidFill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程式入口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點</a:t>
            </a:r>
          </a:p>
        </p:txBody>
      </p:sp>
      <p:cxnSp>
        <p:nvCxnSpPr>
          <p:cNvPr id="9" name="直線單箭頭接點 8"/>
          <p:cNvCxnSpPr/>
          <p:nvPr/>
        </p:nvCxnSpPr>
        <p:spPr>
          <a:xfrm flipV="1">
            <a:off x="2739420" y="3847525"/>
            <a:ext cx="2924175" cy="190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5581650" y="3522702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第一個指令執行的位置</a:t>
            </a:r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121235" y="4342856"/>
          <a:ext cx="376237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1188"/>
                <a:gridCol w="188118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MASM</a:t>
                      </a:r>
                      <a:r>
                        <a:rPr lang="en-US" altLang="zh-TW" baseline="0" dirty="0" smtClean="0"/>
                        <a:t> </a:t>
                      </a:r>
                      <a:r>
                        <a:rPr lang="en-US" altLang="zh-TW" dirty="0" smtClean="0"/>
                        <a:t>Directives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功能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proc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程序的開端</a:t>
                      </a:r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err="1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endp</a:t>
                      </a:r>
                      <a:endParaRPr lang="en-US" altLang="zh-TW" b="1" dirty="0" smtClean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程序的結尾</a:t>
                      </a:r>
                      <a:endParaRPr lang="zh-TW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" name="直線單箭頭接點 11"/>
          <p:cNvCxnSpPr/>
          <p:nvPr/>
        </p:nvCxnSpPr>
        <p:spPr>
          <a:xfrm>
            <a:off x="2535912" y="5656000"/>
            <a:ext cx="13008" cy="4807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1586895" y="6136701"/>
            <a:ext cx="56197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end</a:t>
            </a:r>
            <a:r>
              <a:rPr lang="zh-TW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虛擬</a:t>
            </a:r>
            <a:r>
              <a:rPr lang="zh-TW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指令</a:t>
            </a:r>
            <a:r>
              <a:rPr lang="zh-TW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標記</a:t>
            </a:r>
            <a:r>
              <a:rPr lang="zh-TW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程式的結尾，並參照</a:t>
            </a:r>
            <a:r>
              <a:rPr lang="zh-TW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程式入口點</a:t>
            </a:r>
            <a:r>
              <a:rPr lang="en-US" altLang="zh-TW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!</a:t>
            </a:r>
          </a:p>
          <a:p>
            <a:r>
              <a:rPr lang="zh-TW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在</a:t>
            </a:r>
            <a:r>
              <a:rPr lang="en-US" altLang="zh-TW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end</a:t>
            </a:r>
            <a:r>
              <a:rPr lang="zh-TW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虛擬</a:t>
            </a:r>
            <a:r>
              <a:rPr lang="zh-TW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指令後所有程式</a:t>
            </a:r>
            <a:r>
              <a:rPr lang="zh-TW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註解都會</a:t>
            </a:r>
            <a:r>
              <a:rPr lang="zh-TW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被組譯器</a:t>
            </a:r>
            <a:r>
              <a:rPr lang="zh-TW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忽略</a:t>
            </a:r>
            <a:r>
              <a:rPr lang="en-US" altLang="zh-TW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!</a:t>
            </a:r>
            <a:endParaRPr lang="zh-TW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1113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857999" y="6356351"/>
            <a:ext cx="1657349" cy="365125"/>
          </a:xfrm>
        </p:spPr>
        <p:txBody>
          <a:bodyPr/>
          <a:lstStyle/>
          <a:p>
            <a:fld id="{B18236B7-6F50-41CB-8525-C61BCB4BE4A9}" type="slidenum">
              <a:rPr lang="zh-TW" altLang="en-US" smtClean="0"/>
              <a:t>12</a:t>
            </a:fld>
            <a:endParaRPr lang="zh-TW" altLang="en-US" dirty="0"/>
          </a:p>
        </p:txBody>
      </p:sp>
      <p:sp>
        <p:nvSpPr>
          <p:cNvPr id="2" name="矩形圖說文字 1"/>
          <p:cNvSpPr/>
          <p:nvPr/>
        </p:nvSpPr>
        <p:spPr>
          <a:xfrm>
            <a:off x="0" y="0"/>
            <a:ext cx="1409700" cy="6858000"/>
          </a:xfrm>
          <a:prstGeom prst="wedgeRectCallout">
            <a:avLst>
              <a:gd name="adj1" fmla="val 61599"/>
              <a:gd name="adj2" fmla="val -333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Ch3</a:t>
            </a:r>
          </a:p>
          <a:p>
            <a:pPr algn="ctr"/>
            <a:r>
              <a:rPr lang="en-US" altLang="zh-TW" dirty="0" smtClean="0"/>
              <a:t> </a:t>
            </a:r>
          </a:p>
          <a:p>
            <a:pPr algn="ctr"/>
            <a:r>
              <a:rPr lang="en-US" altLang="zh-TW" dirty="0" smtClean="0"/>
              <a:t>AddTwoSum.asm 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7501013" y="662780"/>
            <a:ext cx="156966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函數原型宣告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prototype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5451173" y="1381894"/>
          <a:ext cx="3619500" cy="394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602"/>
                <a:gridCol w="2107898"/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err="1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ExitProcess</a:t>
                      </a:r>
                      <a:r>
                        <a:rPr lang="en-US" altLang="zh-TW" b="1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="1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函數名稱</a:t>
                      </a:r>
                      <a:endParaRPr lang="zh-TW" altLang="en-US" b="1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proto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Keyword</a:t>
                      </a:r>
                      <a:r>
                        <a:rPr lang="zh-TW" altLang="en-US" b="1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關鍵字</a:t>
                      </a:r>
                      <a:endParaRPr lang="en-US" altLang="zh-TW" b="1" dirty="0" smtClean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defines a prototype for a procedure</a:t>
                      </a:r>
                      <a:endParaRPr lang="zh-TW" altLang="en-US" b="1" dirty="0" smtClean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err="1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dwExitCode</a:t>
                      </a:r>
                      <a:r>
                        <a:rPr lang="en-US" altLang="zh-TW" b="1" dirty="0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err="1" smtClean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dword</a:t>
                      </a:r>
                      <a:endParaRPr lang="en-US" altLang="zh-TW" b="1" dirty="0" smtClean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input parameter</a:t>
                      </a:r>
                    </a:p>
                    <a:p>
                      <a:r>
                        <a:rPr lang="zh-TW" altLang="en-US" b="1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輸入參數</a:t>
                      </a:r>
                      <a:endParaRPr lang="en-US" altLang="zh-TW" b="1" dirty="0" smtClean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r>
                        <a:rPr lang="zh-TW" altLang="en-US" b="1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回傳給</a:t>
                      </a:r>
                      <a:r>
                        <a:rPr lang="en-US" altLang="zh-TW" b="1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windows</a:t>
                      </a:r>
                      <a:r>
                        <a:rPr lang="zh-TW" altLang="en-US" b="1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作業系統的值</a:t>
                      </a:r>
                      <a:endParaRPr lang="en-US" altLang="zh-TW" b="1" dirty="0" smtClean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r>
                        <a:rPr lang="en-US" altLang="zh-TW" b="1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O</a:t>
                      </a:r>
                      <a:r>
                        <a:rPr lang="zh-TW" altLang="en-US" b="1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代表成功</a:t>
                      </a:r>
                      <a:endParaRPr lang="en-US" altLang="zh-TW" b="1" dirty="0" smtClean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r>
                        <a:rPr lang="zh-TW" altLang="en-US" b="1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任何其他的整數值代表錯誤</a:t>
                      </a:r>
                      <a:endParaRPr lang="zh-TW" altLang="en-US" b="1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1450673" y="662780"/>
            <a:ext cx="4000500" cy="50783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; AddTwoSum.asm - Chapter 3 example.</a:t>
            </a:r>
          </a:p>
          <a:p>
            <a:endParaRPr lang="en-US" altLang="zh-TW" dirty="0"/>
          </a:p>
          <a:p>
            <a:r>
              <a:rPr lang="en-US" altLang="zh-TW" dirty="0"/>
              <a:t>.386</a:t>
            </a:r>
          </a:p>
          <a:p>
            <a:r>
              <a:rPr lang="en-US" altLang="zh-TW" dirty="0"/>
              <a:t>.model flat</a:t>
            </a:r>
            <a:r>
              <a:rPr lang="en-US" altLang="zh-TW" dirty="0" smtClean="0"/>
              <a:t>,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stdcall</a:t>
            </a:r>
            <a:endParaRPr lang="en-US" altLang="zh-TW" dirty="0"/>
          </a:p>
          <a:p>
            <a:r>
              <a:rPr lang="en-US" altLang="zh-TW" dirty="0"/>
              <a:t>.stack 4096</a:t>
            </a:r>
          </a:p>
          <a:p>
            <a:r>
              <a:rPr lang="en-US" altLang="zh-TW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ExitProcess</a:t>
            </a:r>
            <a:r>
              <a:rPr lang="en-US" altLang="zh-TW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proto</a:t>
            </a:r>
            <a:r>
              <a:rPr lang="en-US" altLang="zh-TW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zh-TW" alt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dwExitCode:dword</a:t>
            </a:r>
            <a:endParaRPr lang="en-US" altLang="zh-TW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TW" dirty="0"/>
          </a:p>
          <a:p>
            <a:r>
              <a:rPr lang="en-US" altLang="zh-TW" dirty="0"/>
              <a:t>.data</a:t>
            </a:r>
          </a:p>
          <a:p>
            <a:r>
              <a:rPr lang="en-US" altLang="zh-TW" dirty="0"/>
              <a:t>sum </a:t>
            </a:r>
            <a:r>
              <a:rPr lang="en-US" altLang="zh-TW" dirty="0" err="1"/>
              <a:t>dword</a:t>
            </a:r>
            <a:r>
              <a:rPr lang="en-US" altLang="zh-TW" dirty="0"/>
              <a:t> 0</a:t>
            </a:r>
          </a:p>
          <a:p>
            <a:endParaRPr lang="en-US" altLang="zh-TW" dirty="0"/>
          </a:p>
          <a:p>
            <a:r>
              <a:rPr lang="en-US" altLang="zh-TW" dirty="0"/>
              <a:t>.code</a:t>
            </a:r>
          </a:p>
          <a:p>
            <a:r>
              <a:rPr lang="en-US" altLang="zh-TW" dirty="0"/>
              <a:t>main </a:t>
            </a:r>
            <a:r>
              <a:rPr lang="en-US" altLang="zh-TW" dirty="0">
                <a:solidFill>
                  <a:srgbClr val="C00000"/>
                </a:solidFill>
              </a:rPr>
              <a:t>proc</a:t>
            </a:r>
          </a:p>
          <a:p>
            <a:r>
              <a:rPr lang="en-US" altLang="zh-TW" dirty="0"/>
              <a:t>	</a:t>
            </a:r>
            <a:r>
              <a:rPr lang="en-US" altLang="zh-TW" dirty="0" err="1"/>
              <a:t>mov</a:t>
            </a:r>
            <a:r>
              <a:rPr lang="en-US" altLang="zh-TW" dirty="0"/>
              <a:t>	eax,5			add	eax,6		</a:t>
            </a:r>
          </a:p>
          <a:p>
            <a:r>
              <a:rPr lang="en-US" altLang="zh-TW" dirty="0"/>
              <a:t>	</a:t>
            </a:r>
            <a:r>
              <a:rPr lang="en-US" altLang="zh-TW" dirty="0" err="1"/>
              <a:t>mov</a:t>
            </a:r>
            <a:r>
              <a:rPr lang="en-US" altLang="zh-TW" dirty="0"/>
              <a:t> </a:t>
            </a:r>
            <a:r>
              <a:rPr lang="en-US" altLang="zh-TW" dirty="0" smtClean="0"/>
              <a:t>         </a:t>
            </a:r>
            <a:r>
              <a:rPr lang="en-US" altLang="zh-TW" dirty="0" err="1" smtClean="0"/>
              <a:t>sum,eax</a:t>
            </a:r>
            <a:endParaRPr lang="en-US" altLang="zh-TW" dirty="0"/>
          </a:p>
          <a:p>
            <a:r>
              <a:rPr lang="en-US" altLang="zh-TW" dirty="0"/>
              <a:t>	invoke </a:t>
            </a:r>
            <a:r>
              <a:rPr lang="zh-TW" altLang="en-US" dirty="0" smtClean="0"/>
              <a:t>     </a:t>
            </a:r>
            <a:r>
              <a:rPr lang="en-US" altLang="zh-TW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ExitProcess,0</a:t>
            </a:r>
            <a:endParaRPr lang="en-US" altLang="zh-TW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dirty="0"/>
              <a:t>main </a:t>
            </a:r>
            <a:r>
              <a:rPr lang="en-US" altLang="zh-TW" dirty="0" err="1">
                <a:solidFill>
                  <a:srgbClr val="C00000"/>
                </a:solidFill>
              </a:rPr>
              <a:t>endp</a:t>
            </a:r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TW" dirty="0">
                <a:solidFill>
                  <a:srgbClr val="0070C0"/>
                </a:solidFill>
              </a:rPr>
              <a:t>end</a:t>
            </a:r>
            <a:r>
              <a:rPr lang="en-US" altLang="zh-TW" dirty="0"/>
              <a:t> main</a:t>
            </a:r>
            <a:endParaRPr lang="zh-TW" altLang="en-US" dirty="0"/>
          </a:p>
        </p:txBody>
      </p:sp>
      <p:sp>
        <p:nvSpPr>
          <p:cNvPr id="3" name="矩形圖說文字 2"/>
          <p:cNvSpPr/>
          <p:nvPr/>
        </p:nvSpPr>
        <p:spPr>
          <a:xfrm>
            <a:off x="1374473" y="164235"/>
            <a:ext cx="1695450" cy="333375"/>
          </a:xfrm>
          <a:prstGeom prst="wedgeRectCallout">
            <a:avLst>
              <a:gd name="adj1" fmla="val -38414"/>
              <a:gd name="adj2" fmla="val 11964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註解 </a:t>
            </a:r>
            <a:r>
              <a:rPr lang="en-US" altLang="zh-TW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Comments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165173" y="5521147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When your program is ready to finish, it</a:t>
            </a:r>
          </a:p>
          <a:p>
            <a:r>
              <a:rPr lang="en-US" altLang="zh-TW" dirty="0"/>
              <a:t>calls </a:t>
            </a:r>
            <a:r>
              <a:rPr lang="en-US" altLang="zh-TW" dirty="0" err="1"/>
              <a:t>ExitProcess</a:t>
            </a:r>
            <a:r>
              <a:rPr lang="en-US" altLang="zh-TW" dirty="0"/>
              <a:t> and returns an integer that tells the operating system that your program</a:t>
            </a:r>
          </a:p>
          <a:p>
            <a:r>
              <a:rPr lang="en-US" altLang="zh-TW" dirty="0"/>
              <a:t>worked just fine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872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5" name="矩形圖說文字 4"/>
          <p:cNvSpPr/>
          <p:nvPr/>
        </p:nvSpPr>
        <p:spPr>
          <a:xfrm>
            <a:off x="0" y="0"/>
            <a:ext cx="1228725" cy="6858000"/>
          </a:xfrm>
          <a:prstGeom prst="wedgeRectCallout">
            <a:avLst>
              <a:gd name="adj1" fmla="val 61599"/>
              <a:gd name="adj2" fmla="val -33333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Ch8.4.6</a:t>
            </a:r>
          </a:p>
          <a:p>
            <a:pPr algn="ctr"/>
            <a:r>
              <a:rPr lang="en-US" altLang="zh-TW" dirty="0" smtClean="0"/>
              <a:t> </a:t>
            </a:r>
          </a:p>
          <a:p>
            <a:pPr algn="ctr"/>
            <a:r>
              <a:rPr lang="en-US" altLang="zh-TW" dirty="0"/>
              <a:t>s</a:t>
            </a:r>
            <a:r>
              <a:rPr lang="en-US" altLang="zh-TW" dirty="0" smtClean="0"/>
              <a:t>wap.asm 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5305425" y="706161"/>
            <a:ext cx="3743325" cy="30008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050" dirty="0"/>
              <a:t>Swap PROC </a:t>
            </a:r>
            <a:r>
              <a:rPr lang="en-US" altLang="zh-TW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USES</a:t>
            </a:r>
            <a:r>
              <a:rPr lang="en-US" altLang="zh-TW" sz="1050" dirty="0"/>
              <a:t> </a:t>
            </a:r>
            <a:r>
              <a:rPr lang="en-US" altLang="zh-TW" sz="1050" dirty="0" err="1"/>
              <a:t>eax</a:t>
            </a:r>
            <a:r>
              <a:rPr lang="en-US" altLang="zh-TW" sz="1050" dirty="0"/>
              <a:t> </a:t>
            </a:r>
            <a:r>
              <a:rPr lang="en-US" altLang="zh-TW" sz="1050" dirty="0" err="1"/>
              <a:t>esi</a:t>
            </a:r>
            <a:r>
              <a:rPr lang="en-US" altLang="zh-TW" sz="1050" dirty="0"/>
              <a:t> </a:t>
            </a:r>
            <a:r>
              <a:rPr lang="en-US" altLang="zh-TW" sz="1050" dirty="0" err="1"/>
              <a:t>edi</a:t>
            </a:r>
            <a:r>
              <a:rPr lang="en-US" altLang="zh-TW" sz="1050" dirty="0"/>
              <a:t>,</a:t>
            </a:r>
          </a:p>
          <a:p>
            <a:r>
              <a:rPr lang="en-US" altLang="zh-TW" sz="1050" dirty="0"/>
              <a:t>	</a:t>
            </a:r>
            <a:r>
              <a:rPr lang="en-US" altLang="zh-TW" sz="1050" dirty="0" err="1"/>
              <a:t>pValX:PTR</a:t>
            </a:r>
            <a:r>
              <a:rPr lang="en-US" altLang="zh-TW" sz="1050" dirty="0"/>
              <a:t> DWORD</a:t>
            </a:r>
            <a:r>
              <a:rPr lang="en-US" altLang="zh-TW" sz="1050" dirty="0" smtClean="0"/>
              <a:t>,</a:t>
            </a:r>
            <a:r>
              <a:rPr lang="zh-TW" altLang="en-US" sz="1050" dirty="0" smtClean="0"/>
              <a:t>    </a:t>
            </a:r>
            <a:r>
              <a:rPr lang="en-US" altLang="zh-TW" sz="1050" dirty="0" smtClean="0"/>
              <a:t>; </a:t>
            </a:r>
            <a:r>
              <a:rPr lang="en-US" altLang="zh-TW" sz="1050" dirty="0"/>
              <a:t>pointer to first integer</a:t>
            </a:r>
          </a:p>
          <a:p>
            <a:r>
              <a:rPr lang="en-US" altLang="zh-TW" sz="1050" dirty="0"/>
              <a:t>	</a:t>
            </a:r>
            <a:r>
              <a:rPr lang="en-US" altLang="zh-TW" sz="1050" dirty="0" err="1"/>
              <a:t>pValY:PTR</a:t>
            </a:r>
            <a:r>
              <a:rPr lang="en-US" altLang="zh-TW" sz="1050" dirty="0"/>
              <a:t> </a:t>
            </a:r>
            <a:r>
              <a:rPr lang="en-US" altLang="zh-TW" sz="1050" dirty="0" smtClean="0"/>
              <a:t>DWORD</a:t>
            </a:r>
            <a:r>
              <a:rPr lang="zh-TW" altLang="en-US" sz="1050" dirty="0" smtClean="0"/>
              <a:t>      </a:t>
            </a:r>
            <a:r>
              <a:rPr lang="en-US" altLang="zh-TW" sz="1050" dirty="0" smtClean="0"/>
              <a:t>; </a:t>
            </a:r>
            <a:r>
              <a:rPr lang="en-US" altLang="zh-TW" sz="1050" dirty="0"/>
              <a:t>pointer to second integer</a:t>
            </a:r>
          </a:p>
          <a:p>
            <a:r>
              <a:rPr lang="en-US" altLang="zh-TW" sz="1050" dirty="0"/>
              <a:t>;</a:t>
            </a:r>
          </a:p>
          <a:p>
            <a:r>
              <a:rPr lang="en-US" altLang="zh-TW" sz="1050" dirty="0"/>
              <a:t>; Exchange the values of two 32-bit integers</a:t>
            </a:r>
          </a:p>
          <a:p>
            <a:r>
              <a:rPr lang="en-US" altLang="zh-TW" sz="1050" dirty="0"/>
              <a:t>; Returns: nothing</a:t>
            </a:r>
          </a:p>
          <a:p>
            <a:r>
              <a:rPr lang="en-US" altLang="zh-TW" sz="1050" dirty="0"/>
              <a:t>;-------------------------------------------------------</a:t>
            </a:r>
          </a:p>
          <a:p>
            <a:pPr lvl="1"/>
            <a:r>
              <a:rPr lang="en-US" altLang="zh-TW" sz="1400" dirty="0" err="1" smtClean="0"/>
              <a:t>mov</a:t>
            </a:r>
            <a:r>
              <a:rPr lang="en-US" altLang="zh-TW" sz="1400" dirty="0" smtClean="0"/>
              <a:t> </a:t>
            </a:r>
            <a:r>
              <a:rPr lang="en-US" altLang="zh-TW" sz="1400" dirty="0" err="1"/>
              <a:t>esi,pValX</a:t>
            </a:r>
            <a:r>
              <a:rPr lang="en-US" altLang="zh-TW" sz="1400" dirty="0"/>
              <a:t>	</a:t>
            </a:r>
            <a:r>
              <a:rPr lang="en-US" altLang="zh-TW" sz="1400" dirty="0" smtClean="0"/>
              <a:t>; </a:t>
            </a:r>
            <a:r>
              <a:rPr lang="en-US" altLang="zh-TW" sz="1400" dirty="0"/>
              <a:t>get pointers</a:t>
            </a:r>
          </a:p>
          <a:p>
            <a:pPr lvl="1"/>
            <a:r>
              <a:rPr lang="en-US" altLang="zh-TW" sz="1400" dirty="0" err="1" smtClean="0"/>
              <a:t>mov</a:t>
            </a:r>
            <a:r>
              <a:rPr lang="en-US" altLang="zh-TW" sz="1400" dirty="0" smtClean="0"/>
              <a:t> </a:t>
            </a:r>
            <a:r>
              <a:rPr lang="en-US" altLang="zh-TW" sz="1400" dirty="0" err="1"/>
              <a:t>edi,pValY</a:t>
            </a:r>
            <a:endParaRPr lang="en-US" altLang="zh-TW" sz="1400" dirty="0"/>
          </a:p>
          <a:p>
            <a:pPr lvl="1"/>
            <a:r>
              <a:rPr lang="en-US" altLang="zh-TW" sz="1400" dirty="0" err="1" smtClean="0"/>
              <a:t>mov</a:t>
            </a:r>
            <a:r>
              <a:rPr lang="en-US" altLang="zh-TW" sz="1400" dirty="0" smtClean="0"/>
              <a:t> </a:t>
            </a:r>
            <a:r>
              <a:rPr lang="en-US" altLang="zh-TW" sz="1400" dirty="0" err="1"/>
              <a:t>eax</a:t>
            </a:r>
            <a:r>
              <a:rPr lang="en-US" altLang="zh-TW" sz="1400" dirty="0"/>
              <a:t>,[</a:t>
            </a:r>
            <a:r>
              <a:rPr lang="en-US" altLang="zh-TW" sz="1400" dirty="0" err="1"/>
              <a:t>esi</a:t>
            </a:r>
            <a:r>
              <a:rPr lang="en-US" altLang="zh-TW" sz="1400" dirty="0"/>
              <a:t>]	</a:t>
            </a:r>
            <a:r>
              <a:rPr lang="en-US" altLang="zh-TW" sz="1400" dirty="0" smtClean="0"/>
              <a:t>; </a:t>
            </a:r>
            <a:r>
              <a:rPr lang="en-US" altLang="zh-TW" sz="1400" dirty="0"/>
              <a:t>get first integer</a:t>
            </a:r>
          </a:p>
          <a:p>
            <a:pPr lvl="1"/>
            <a:r>
              <a:rPr lang="en-US" altLang="zh-TW" sz="1400" dirty="0" err="1" smtClean="0"/>
              <a:t>xchg</a:t>
            </a:r>
            <a:r>
              <a:rPr lang="en-US" altLang="zh-TW" sz="1400" dirty="0" smtClean="0"/>
              <a:t> </a:t>
            </a:r>
            <a:r>
              <a:rPr lang="en-US" altLang="zh-TW" sz="1400" dirty="0" err="1"/>
              <a:t>eax</a:t>
            </a:r>
            <a:r>
              <a:rPr lang="en-US" altLang="zh-TW" sz="1400" dirty="0"/>
              <a:t>,[</a:t>
            </a:r>
            <a:r>
              <a:rPr lang="en-US" altLang="zh-TW" sz="1400" dirty="0" err="1"/>
              <a:t>edi</a:t>
            </a:r>
            <a:r>
              <a:rPr lang="en-US" altLang="zh-TW" sz="1400" dirty="0"/>
              <a:t>]	</a:t>
            </a:r>
            <a:r>
              <a:rPr lang="en-US" altLang="zh-TW" sz="1400" dirty="0" smtClean="0"/>
              <a:t>; </a:t>
            </a:r>
            <a:r>
              <a:rPr lang="en-US" altLang="zh-TW" sz="1400" dirty="0"/>
              <a:t>exchange with second</a:t>
            </a:r>
          </a:p>
          <a:p>
            <a:pPr lvl="1"/>
            <a:r>
              <a:rPr lang="en-US" altLang="zh-TW" sz="1400" dirty="0" err="1" smtClean="0"/>
              <a:t>mov</a:t>
            </a:r>
            <a:r>
              <a:rPr lang="en-US" altLang="zh-TW" sz="1400" dirty="0" smtClean="0"/>
              <a:t> </a:t>
            </a:r>
            <a:r>
              <a:rPr lang="en-US" altLang="zh-TW" sz="1400" dirty="0"/>
              <a:t>[</a:t>
            </a:r>
            <a:r>
              <a:rPr lang="en-US" altLang="zh-TW" sz="1400" dirty="0" err="1"/>
              <a:t>esi</a:t>
            </a:r>
            <a:r>
              <a:rPr lang="en-US" altLang="zh-TW" sz="1400" dirty="0"/>
              <a:t>],</a:t>
            </a:r>
            <a:r>
              <a:rPr lang="en-US" altLang="zh-TW" sz="1400" dirty="0" err="1"/>
              <a:t>eax</a:t>
            </a:r>
            <a:r>
              <a:rPr lang="en-US" altLang="zh-TW" sz="1400" dirty="0"/>
              <a:t>	</a:t>
            </a:r>
            <a:r>
              <a:rPr lang="en-US" altLang="zh-TW" sz="1400" dirty="0" smtClean="0"/>
              <a:t>; </a:t>
            </a:r>
            <a:r>
              <a:rPr lang="en-US" altLang="zh-TW" sz="1400" dirty="0"/>
              <a:t>replace first integer</a:t>
            </a:r>
          </a:p>
          <a:p>
            <a:pPr lvl="1"/>
            <a:r>
              <a:rPr lang="en-US" altLang="zh-TW" sz="1400" dirty="0" smtClean="0"/>
              <a:t>ret</a:t>
            </a:r>
            <a:endParaRPr lang="en-US" altLang="zh-TW" sz="1400" dirty="0"/>
          </a:p>
          <a:p>
            <a:r>
              <a:rPr lang="en-US" altLang="zh-TW" sz="1050" dirty="0"/>
              <a:t>Swap ENDP</a:t>
            </a:r>
          </a:p>
          <a:p>
            <a:endParaRPr lang="en-US" altLang="zh-TW" sz="1050" dirty="0"/>
          </a:p>
          <a:p>
            <a:r>
              <a:rPr lang="en-US" altLang="zh-TW" sz="1050" dirty="0"/>
              <a:t>END main</a:t>
            </a:r>
            <a:endParaRPr lang="zh-TW" altLang="en-US" sz="105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28725" y="465138"/>
            <a:ext cx="3962400" cy="5891213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200" dirty="0"/>
              <a:t>; Swap Procedure Example                 </a:t>
            </a:r>
          </a:p>
          <a:p>
            <a:pPr marL="0" indent="0">
              <a:buNone/>
            </a:pPr>
            <a:r>
              <a:rPr lang="en-US" altLang="zh-TW" sz="1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INCLUDE </a:t>
            </a:r>
            <a:r>
              <a:rPr lang="en-US" altLang="zh-TW" sz="1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Irvine32.inc</a:t>
            </a:r>
            <a:endParaRPr lang="en-US" altLang="zh-TW" sz="1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zh-TW" sz="1200" dirty="0"/>
              <a:t>Swap PROTO,	</a:t>
            </a:r>
            <a:r>
              <a:rPr lang="zh-TW" altLang="en-US" sz="1200" dirty="0" smtClean="0"/>
              <a:t>                    </a:t>
            </a:r>
            <a:r>
              <a:rPr lang="en-US" altLang="zh-TW" sz="1200" dirty="0" smtClean="0"/>
              <a:t>; </a:t>
            </a:r>
            <a:r>
              <a:rPr lang="en-US" altLang="zh-TW" sz="1200" dirty="0"/>
              <a:t>procedure prototype</a:t>
            </a:r>
          </a:p>
          <a:p>
            <a:pPr marL="0" indent="0">
              <a:buNone/>
            </a:pPr>
            <a:r>
              <a:rPr lang="en-US" altLang="zh-TW" sz="1200" dirty="0"/>
              <a:t>	</a:t>
            </a:r>
            <a:r>
              <a:rPr lang="en-US" altLang="zh-TW" sz="1200" dirty="0" err="1"/>
              <a:t>pValX:PTR</a:t>
            </a:r>
            <a:r>
              <a:rPr lang="en-US" altLang="zh-TW" sz="1200" dirty="0"/>
              <a:t> DWORD,</a:t>
            </a:r>
          </a:p>
          <a:p>
            <a:pPr marL="0" indent="0">
              <a:buNone/>
            </a:pPr>
            <a:r>
              <a:rPr lang="en-US" altLang="zh-TW" sz="1200" dirty="0"/>
              <a:t>	</a:t>
            </a:r>
            <a:r>
              <a:rPr lang="en-US" altLang="zh-TW" sz="1200" dirty="0" err="1"/>
              <a:t>pValY:PTR</a:t>
            </a:r>
            <a:r>
              <a:rPr lang="en-US" altLang="zh-TW" sz="1200" dirty="0"/>
              <a:t> </a:t>
            </a:r>
            <a:r>
              <a:rPr lang="en-US" altLang="zh-TW" sz="1200" dirty="0" smtClean="0"/>
              <a:t>DWORD</a:t>
            </a:r>
            <a:endParaRPr lang="en-US" altLang="zh-TW" sz="1200" dirty="0"/>
          </a:p>
          <a:p>
            <a:pPr marL="0" indent="0">
              <a:buNone/>
            </a:pPr>
            <a:r>
              <a:rPr lang="en-US" altLang="zh-TW" sz="1200" dirty="0"/>
              <a:t>.data</a:t>
            </a:r>
          </a:p>
          <a:p>
            <a:pPr marL="0" indent="0">
              <a:buNone/>
            </a:pPr>
            <a:r>
              <a:rPr lang="en-US" altLang="zh-TW" sz="1200" dirty="0"/>
              <a:t>Array  DWORD  </a:t>
            </a:r>
            <a:r>
              <a:rPr lang="en-US" altLang="zh-TW" sz="1200" dirty="0" smtClean="0"/>
              <a:t>10000h,20000h</a:t>
            </a:r>
            <a:endParaRPr lang="en-US" altLang="zh-TW" sz="1200" dirty="0"/>
          </a:p>
          <a:p>
            <a:pPr marL="0" indent="0">
              <a:buNone/>
            </a:pPr>
            <a:r>
              <a:rPr lang="en-US" altLang="zh-TW" sz="1200" dirty="0"/>
              <a:t>.code</a:t>
            </a:r>
          </a:p>
          <a:p>
            <a:pPr marL="0" indent="0">
              <a:buNone/>
            </a:pPr>
            <a:r>
              <a:rPr lang="en-US" altLang="zh-TW" sz="1200" dirty="0"/>
              <a:t>main </a:t>
            </a:r>
            <a:r>
              <a:rPr lang="en-US" altLang="zh-TW" sz="1200" dirty="0" smtClean="0"/>
              <a:t>PROC</a:t>
            </a:r>
            <a:endParaRPr lang="en-US" altLang="zh-TW" sz="1200" dirty="0"/>
          </a:p>
          <a:p>
            <a:pPr marL="457200" lvl="1" indent="0">
              <a:buNone/>
            </a:pPr>
            <a:r>
              <a:rPr lang="en-US" altLang="zh-TW" sz="1400" dirty="0" smtClean="0"/>
              <a:t>; </a:t>
            </a:r>
            <a:r>
              <a:rPr lang="en-US" altLang="zh-TW" sz="1400" dirty="0"/>
              <a:t>Display the array before the exchange</a:t>
            </a:r>
            <a:r>
              <a:rPr lang="en-US" altLang="zh-TW" sz="1400" dirty="0" smtClean="0"/>
              <a:t>:</a:t>
            </a:r>
            <a:endParaRPr lang="en-US" altLang="zh-TW" sz="1400" dirty="0"/>
          </a:p>
          <a:p>
            <a:pPr marL="457200" lvl="1" indent="0">
              <a:buNone/>
            </a:pPr>
            <a:r>
              <a:rPr lang="en-US" altLang="zh-TW" sz="1400" dirty="0" err="1" smtClean="0"/>
              <a:t>mov</a:t>
            </a:r>
            <a:r>
              <a:rPr lang="en-US" altLang="zh-TW" sz="1400" dirty="0" smtClean="0"/>
              <a:t>  </a:t>
            </a:r>
            <a:r>
              <a:rPr lang="en-US" altLang="zh-TW" sz="1400" dirty="0" err="1"/>
              <a:t>esi,OFFSET</a:t>
            </a:r>
            <a:r>
              <a:rPr lang="en-US" altLang="zh-TW" sz="1400" dirty="0"/>
              <a:t> Array</a:t>
            </a:r>
          </a:p>
          <a:p>
            <a:pPr marL="457200" lvl="1" indent="0">
              <a:buNone/>
            </a:pPr>
            <a:r>
              <a:rPr lang="en-US" altLang="zh-TW" sz="1400" dirty="0" err="1" smtClean="0"/>
              <a:t>mov</a:t>
            </a:r>
            <a:r>
              <a:rPr lang="en-US" altLang="zh-TW" sz="1400" dirty="0" smtClean="0"/>
              <a:t>  </a:t>
            </a:r>
            <a:r>
              <a:rPr lang="en-US" altLang="zh-TW" sz="1400" dirty="0"/>
              <a:t>ecx,2		</a:t>
            </a:r>
            <a:r>
              <a:rPr lang="en-US" altLang="zh-TW" sz="1400" dirty="0" smtClean="0"/>
              <a:t>; </a:t>
            </a:r>
            <a:r>
              <a:rPr lang="en-US" altLang="zh-TW" sz="1400" dirty="0"/>
              <a:t>count = 2</a:t>
            </a:r>
          </a:p>
          <a:p>
            <a:pPr marL="457200" lvl="1" indent="0">
              <a:buNone/>
            </a:pPr>
            <a:r>
              <a:rPr lang="en-US" altLang="zh-TW" sz="1400" dirty="0" err="1" smtClean="0"/>
              <a:t>mov</a:t>
            </a:r>
            <a:r>
              <a:rPr lang="en-US" altLang="zh-TW" sz="1400" dirty="0" smtClean="0"/>
              <a:t>  </a:t>
            </a:r>
            <a:r>
              <a:rPr lang="en-US" altLang="zh-TW" sz="1400" dirty="0" err="1"/>
              <a:t>ebx,TYPE</a:t>
            </a:r>
            <a:r>
              <a:rPr lang="en-US" altLang="zh-TW" sz="1400" dirty="0"/>
              <a:t> Array</a:t>
            </a:r>
          </a:p>
          <a:p>
            <a:pPr marL="457200" lvl="1" indent="0">
              <a:buNone/>
            </a:pPr>
            <a:r>
              <a:rPr lang="en-US" altLang="zh-TW" sz="1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call </a:t>
            </a:r>
            <a:r>
              <a:rPr lang="en-US" altLang="zh-TW" sz="14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DumpMem</a:t>
            </a:r>
            <a:r>
              <a:rPr lang="zh-TW" altLang="en-US" sz="1400" dirty="0" smtClean="0"/>
              <a:t>     </a:t>
            </a:r>
            <a:r>
              <a:rPr lang="en-US" altLang="zh-TW" sz="1400" dirty="0" smtClean="0"/>
              <a:t>; </a:t>
            </a:r>
            <a:r>
              <a:rPr lang="en-US" altLang="zh-TW" sz="1400" dirty="0"/>
              <a:t>dump the array </a:t>
            </a:r>
            <a:r>
              <a:rPr lang="en-US" altLang="zh-TW" sz="1400" dirty="0" smtClean="0"/>
              <a:t>values</a:t>
            </a:r>
          </a:p>
          <a:p>
            <a:pPr marL="457200" lvl="1" indent="0">
              <a:buNone/>
            </a:pPr>
            <a:endParaRPr lang="en-US" altLang="zh-TW" sz="1400" dirty="0"/>
          </a:p>
          <a:p>
            <a:pPr marL="457200" lvl="1" indent="0">
              <a:buNone/>
            </a:pPr>
            <a:r>
              <a:rPr lang="en-US" altLang="zh-TW" sz="1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INVOKE </a:t>
            </a:r>
            <a:r>
              <a:rPr lang="en-US" altLang="zh-TW" sz="1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Swap,ADDR</a:t>
            </a:r>
            <a:r>
              <a:rPr lang="en-US" altLang="zh-TW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Array, ADDR [Array+4</a:t>
            </a:r>
            <a:r>
              <a:rPr lang="en-US" altLang="zh-TW" sz="1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en-US" altLang="zh-TW" sz="1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r>
              <a:rPr lang="en-US" altLang="zh-TW" sz="1400" dirty="0" smtClean="0"/>
              <a:t>; </a:t>
            </a:r>
            <a:r>
              <a:rPr lang="en-US" altLang="zh-TW" sz="1400" dirty="0"/>
              <a:t>Display the array after the exchange</a:t>
            </a:r>
            <a:r>
              <a:rPr lang="en-US" altLang="zh-TW" sz="1400" dirty="0" smtClean="0"/>
              <a:t>:</a:t>
            </a:r>
            <a:endParaRPr lang="en-US" altLang="zh-TW" sz="1400" dirty="0"/>
          </a:p>
          <a:p>
            <a:pPr marL="457200" lvl="1" indent="0">
              <a:buNone/>
            </a:pPr>
            <a:r>
              <a:rPr lang="en-US" altLang="zh-TW" sz="1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call </a:t>
            </a:r>
            <a:r>
              <a:rPr lang="en-US" altLang="zh-TW" sz="14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DumpMem</a:t>
            </a:r>
            <a:endParaRPr lang="en-US" altLang="zh-TW" sz="1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r>
              <a:rPr lang="en-US" altLang="zh-TW" sz="1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Exit</a:t>
            </a:r>
            <a:endParaRPr lang="en-US" altLang="zh-TW" sz="1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zh-TW" sz="1200" dirty="0"/>
              <a:t>main ENDP</a:t>
            </a:r>
            <a:endParaRPr lang="zh-TW" altLang="en-US" sz="1200" dirty="0"/>
          </a:p>
        </p:txBody>
      </p:sp>
      <p:sp>
        <p:nvSpPr>
          <p:cNvPr id="7" name="矩形 6"/>
          <p:cNvSpPr/>
          <p:nvPr/>
        </p:nvSpPr>
        <p:spPr>
          <a:xfrm>
            <a:off x="1262062" y="2832100"/>
            <a:ext cx="3838575" cy="3143250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305425" y="706161"/>
            <a:ext cx="3743325" cy="2711727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4895850" y="1055688"/>
            <a:ext cx="409575" cy="35528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81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8650" y="712789"/>
            <a:ext cx="3143250" cy="5464174"/>
          </a:xfrm>
          <a:prstGeom prst="rect">
            <a:avLst/>
          </a:prstGeom>
        </p:spPr>
      </p:pic>
      <p:pic>
        <p:nvPicPr>
          <p:cNvPr id="7" name="內容版面配置區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198029" y="712788"/>
            <a:ext cx="3107646" cy="5407795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4305707" y="107688"/>
            <a:ext cx="2647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http://kipirvine.com/asm/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377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3218" r="13793"/>
          <a:stretch/>
        </p:blipFill>
        <p:spPr>
          <a:xfrm>
            <a:off x="628650" y="788195"/>
            <a:ext cx="3095625" cy="5388768"/>
          </a:xfrm>
          <a:prstGeom prst="rect">
            <a:avLst/>
          </a:prstGeom>
        </p:spPr>
      </p:pic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038600" y="1101725"/>
            <a:ext cx="2990850" cy="43513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zh-TW" dirty="0"/>
              <a:t>CH01 </a:t>
            </a:r>
            <a:r>
              <a:rPr lang="zh-TW" altLang="en-US" dirty="0"/>
              <a:t>基本概念</a:t>
            </a:r>
          </a:p>
          <a:p>
            <a:pPr marL="0" indent="0">
              <a:buNone/>
            </a:pPr>
            <a:r>
              <a:rPr lang="en-US" altLang="zh-TW" dirty="0"/>
              <a:t>CH02 x86</a:t>
            </a:r>
            <a:r>
              <a:rPr lang="zh-TW" altLang="en-US" dirty="0"/>
              <a:t>處理器架構</a:t>
            </a:r>
          </a:p>
          <a:p>
            <a:pPr marL="0" indent="0">
              <a:buNone/>
            </a:pPr>
            <a:r>
              <a:rPr lang="en-US" altLang="zh-TW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CH03 </a:t>
            </a:r>
            <a:r>
              <a:rPr lang="zh-TW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組合語言基礎</a:t>
            </a:r>
          </a:p>
          <a:p>
            <a:pPr marL="0" indent="0">
              <a:buNone/>
            </a:pPr>
            <a:r>
              <a:rPr lang="en-US" altLang="zh-TW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CH04 </a:t>
            </a:r>
            <a:r>
              <a:rPr lang="zh-TW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資料轉移、定址和算術</a:t>
            </a:r>
          </a:p>
          <a:p>
            <a:pPr marL="0" indent="0">
              <a:buNone/>
            </a:pPr>
            <a:r>
              <a:rPr lang="en-US" altLang="zh-TW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CH05 </a:t>
            </a:r>
            <a:r>
              <a:rPr lang="zh-TW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程序</a:t>
            </a:r>
          </a:p>
          <a:p>
            <a:pPr marL="0" indent="0">
              <a:buNone/>
            </a:pPr>
            <a:r>
              <a:rPr lang="en-US" altLang="zh-TW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CH06 </a:t>
            </a:r>
            <a:r>
              <a:rPr lang="zh-TW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條件處理</a:t>
            </a:r>
          </a:p>
          <a:p>
            <a:pPr marL="0" indent="0">
              <a:buNone/>
            </a:pPr>
            <a:r>
              <a:rPr lang="en-US" altLang="zh-TW" dirty="0"/>
              <a:t>CH07 </a:t>
            </a:r>
            <a:r>
              <a:rPr lang="zh-TW" altLang="en-US" dirty="0"/>
              <a:t>整數算術運算</a:t>
            </a:r>
          </a:p>
          <a:p>
            <a:pPr marL="0" indent="0">
              <a:buNone/>
            </a:pPr>
            <a:r>
              <a:rPr lang="en-US" altLang="zh-TW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CH08 </a:t>
            </a:r>
            <a:r>
              <a:rPr lang="zh-TW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進階程序</a:t>
            </a:r>
          </a:p>
          <a:p>
            <a:pPr marL="0" indent="0">
              <a:buNone/>
            </a:pPr>
            <a:r>
              <a:rPr lang="en-US" altLang="zh-TW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CH09 </a:t>
            </a:r>
            <a:r>
              <a:rPr lang="zh-TW" altLang="en-US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字串與陣列</a:t>
            </a:r>
          </a:p>
          <a:p>
            <a:pPr marL="0" indent="0">
              <a:buNone/>
            </a:pPr>
            <a:r>
              <a:rPr lang="en-US" altLang="zh-TW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CH10 </a:t>
            </a:r>
            <a:r>
              <a:rPr lang="zh-TW" altLang="en-US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結構與巨集</a:t>
            </a:r>
          </a:p>
          <a:p>
            <a:pPr marL="0" indent="0">
              <a:buNone/>
            </a:pPr>
            <a:r>
              <a:rPr lang="en-US" altLang="zh-TW" dirty="0"/>
              <a:t>CH11 </a:t>
            </a:r>
            <a:r>
              <a:rPr lang="zh-TW" altLang="en-US" dirty="0"/>
              <a:t>微軟視窗程式設計</a:t>
            </a:r>
          </a:p>
          <a:p>
            <a:pPr marL="0" indent="0">
              <a:buNone/>
            </a:pPr>
            <a:r>
              <a:rPr lang="en-US" altLang="zh-TW" dirty="0"/>
              <a:t>CH12 </a:t>
            </a:r>
            <a:r>
              <a:rPr lang="zh-TW" altLang="en-US" dirty="0"/>
              <a:t>浮點運算處理與指令編碼</a:t>
            </a:r>
          </a:p>
          <a:p>
            <a:pPr marL="0" indent="0">
              <a:buNone/>
            </a:pPr>
            <a:r>
              <a:rPr lang="en-US" altLang="zh-TW" dirty="0"/>
              <a:t>CH13 </a:t>
            </a:r>
            <a:r>
              <a:rPr lang="zh-TW" altLang="en-US" dirty="0"/>
              <a:t>高階語言介面</a:t>
            </a:r>
          </a:p>
          <a:p>
            <a:pPr marL="0" indent="0">
              <a:buNone/>
            </a:pPr>
            <a:r>
              <a:rPr lang="zh-TW" altLang="en-US" dirty="0"/>
              <a:t>附錄</a:t>
            </a:r>
            <a:r>
              <a:rPr lang="en-US" altLang="zh-TW" dirty="0"/>
              <a:t>A MASM</a:t>
            </a:r>
            <a:r>
              <a:rPr lang="zh-TW" altLang="en-US" dirty="0"/>
              <a:t>參考資料</a:t>
            </a:r>
          </a:p>
          <a:p>
            <a:pPr marL="0" indent="0">
              <a:buNone/>
            </a:pPr>
            <a:r>
              <a:rPr lang="zh-TW" altLang="en-US" dirty="0"/>
              <a:t>附錄</a:t>
            </a:r>
            <a:r>
              <a:rPr lang="en-US" altLang="zh-TW" dirty="0"/>
              <a:t>B x86</a:t>
            </a:r>
            <a:r>
              <a:rPr lang="zh-TW" altLang="en-US" dirty="0"/>
              <a:t>指令集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807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 smtClean="0"/>
              <a:t>NASM</a:t>
            </a:r>
            <a:r>
              <a:rPr lang="en-US" altLang="zh-TW" sz="4800" dirty="0"/>
              <a:t> </a:t>
            </a:r>
            <a:endParaRPr lang="en-US" altLang="zh-TW" sz="4800" dirty="0" smtClean="0"/>
          </a:p>
          <a:p>
            <a:pPr algn="ctr"/>
            <a:r>
              <a:rPr lang="en-US" altLang="zh-TW" sz="4800" dirty="0" smtClean="0"/>
              <a:t>assembly language </a:t>
            </a:r>
          </a:p>
        </p:txBody>
      </p:sp>
    </p:spTree>
    <p:extLst>
      <p:ext uri="{BB962C8B-B14F-4D97-AF65-F5344CB8AC3E}">
        <p14:creationId xmlns:p14="http://schemas.microsoft.com/office/powerpoint/2010/main" val="35120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64582" y="5594546"/>
            <a:ext cx="3050380" cy="319089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nasm@</a:t>
            </a:r>
            <a:r>
              <a:rPr lang="en-US" altLang="zh-TW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64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-bit kali Linux 2017.1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1428750" y="4384082"/>
          <a:ext cx="390524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0498"/>
                <a:gridCol w="24447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800" dirty="0" err="1" smtClean="0"/>
                        <a:t>nasm</a:t>
                      </a:r>
                      <a:r>
                        <a:rPr lang="en-US" altLang="zh-TW" sz="1800" dirty="0" smtClean="0"/>
                        <a:t> -h </a:t>
                      </a:r>
                      <a:endParaRPr lang="zh-TW" altLang="en-US" sz="1800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列出各種參數</a:t>
                      </a:r>
                      <a:endParaRPr lang="zh-TW" altLang="en-US" sz="1400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b="1" dirty="0" err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nasm</a:t>
                      </a:r>
                      <a:r>
                        <a:rPr lang="en-US" altLang="zh-TW" sz="1800" b="1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-v</a:t>
                      </a:r>
                      <a:endParaRPr lang="zh-TW" altLang="en-US" sz="1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NASM version 2.12.01</a:t>
                      </a:r>
                      <a:r>
                        <a:rPr lang="zh-TW" altLang="en-US" sz="1400" b="1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　版本</a:t>
                      </a:r>
                      <a:endParaRPr lang="zh-TW" altLang="en-US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</a:tr>
            </a:tbl>
          </a:graphicData>
        </a:graphic>
      </p:graphicFrame>
      <p:sp>
        <p:nvSpPr>
          <p:cNvPr id="5" name="標題 1"/>
          <p:cNvSpPr txBox="1">
            <a:spLocks/>
          </p:cNvSpPr>
          <p:nvPr/>
        </p:nvSpPr>
        <p:spPr>
          <a:xfrm>
            <a:off x="2364582" y="6058877"/>
            <a:ext cx="3050380" cy="3739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nasm@</a:t>
            </a:r>
            <a:r>
              <a:rPr lang="en-US" altLang="zh-TW" sz="1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32</a:t>
            </a:r>
            <a:r>
              <a:rPr lang="en-US" altLang="zh-TW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-bit kali Linux 2017.1</a:t>
            </a:r>
            <a:endParaRPr lang="zh-TW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圖說文字 2"/>
          <p:cNvSpPr/>
          <p:nvPr/>
        </p:nvSpPr>
        <p:spPr>
          <a:xfrm>
            <a:off x="0" y="0"/>
            <a:ext cx="1219200" cy="6858000"/>
          </a:xfrm>
          <a:prstGeom prst="wedgeRectCallout">
            <a:avLst>
              <a:gd name="adj1" fmla="val 57826"/>
              <a:gd name="adj2" fmla="val -25278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Netwide</a:t>
            </a:r>
            <a:r>
              <a:rPr lang="en-US" altLang="zh-TW" dirty="0" smtClean="0"/>
              <a:t> Assembler (NASM)</a:t>
            </a:r>
          </a:p>
          <a:p>
            <a:pPr algn="ctr"/>
            <a:endParaRPr lang="en-US" altLang="zh-TW" dirty="0"/>
          </a:p>
          <a:p>
            <a:pPr algn="ctr"/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171950" y="6460698"/>
            <a:ext cx="49720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https://en.wikipedia.org/wiki/Netwide_Assembler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5495925" y="326291"/>
            <a:ext cx="3467100" cy="58785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800" dirty="0" smtClean="0"/>
              <a:t>usage: </a:t>
            </a:r>
            <a:r>
              <a:rPr lang="en-US" altLang="zh-TW" sz="800" dirty="0" err="1" smtClean="0"/>
              <a:t>nasm</a:t>
            </a:r>
            <a:r>
              <a:rPr lang="en-US" altLang="zh-TW" sz="800" dirty="0" smtClean="0"/>
              <a:t> [-@ response file] [-o </a:t>
            </a:r>
            <a:r>
              <a:rPr lang="en-US" altLang="zh-TW" sz="800" dirty="0" err="1" smtClean="0"/>
              <a:t>outfile</a:t>
            </a:r>
            <a:r>
              <a:rPr lang="en-US" altLang="zh-TW" sz="800" dirty="0" smtClean="0"/>
              <a:t>] [-f format] [-l </a:t>
            </a:r>
            <a:r>
              <a:rPr lang="en-US" altLang="zh-TW" sz="800" dirty="0" err="1" smtClean="0"/>
              <a:t>listfile</a:t>
            </a:r>
            <a:r>
              <a:rPr lang="en-US" altLang="zh-TW" sz="800" dirty="0" smtClean="0"/>
              <a:t>]</a:t>
            </a:r>
          </a:p>
          <a:p>
            <a:r>
              <a:rPr lang="en-US" altLang="zh-TW" sz="800" dirty="0" smtClean="0"/>
              <a:t>            [options...] [--] filename</a:t>
            </a:r>
          </a:p>
          <a:p>
            <a:r>
              <a:rPr lang="en-US" altLang="zh-TW" sz="800" dirty="0" smtClean="0"/>
              <a:t>    or </a:t>
            </a:r>
            <a:r>
              <a:rPr lang="en-US" altLang="zh-TW" sz="800" dirty="0" err="1" smtClean="0"/>
              <a:t>nasm</a:t>
            </a:r>
            <a:r>
              <a:rPr lang="en-US" altLang="zh-TW" sz="800" dirty="0" smtClean="0"/>
              <a:t> -v (or --v) for version info</a:t>
            </a:r>
          </a:p>
          <a:p>
            <a:endParaRPr lang="en-US" altLang="zh-TW" sz="800" dirty="0" smtClean="0"/>
          </a:p>
          <a:p>
            <a:r>
              <a:rPr lang="en-US" altLang="zh-TW" sz="800" dirty="0" smtClean="0"/>
              <a:t>    -t          assemble in SciTech TASM compatible mode</a:t>
            </a:r>
          </a:p>
          <a:p>
            <a:r>
              <a:rPr lang="en-US" altLang="zh-TW" sz="800" dirty="0" smtClean="0"/>
              <a:t>    -E (or -e)  preprocess only (writes output to </a:t>
            </a:r>
            <a:r>
              <a:rPr lang="en-US" altLang="zh-TW" sz="800" dirty="0" err="1" smtClean="0"/>
              <a:t>stdout</a:t>
            </a:r>
            <a:r>
              <a:rPr lang="en-US" altLang="zh-TW" sz="800" dirty="0" smtClean="0"/>
              <a:t> by default)</a:t>
            </a:r>
          </a:p>
          <a:p>
            <a:r>
              <a:rPr lang="en-US" altLang="zh-TW" sz="800" dirty="0" smtClean="0"/>
              <a:t>    -a          don't preprocess (assemble only)</a:t>
            </a:r>
          </a:p>
          <a:p>
            <a:r>
              <a:rPr lang="en-US" altLang="zh-TW" sz="800" dirty="0" smtClean="0"/>
              <a:t>    -M          generate </a:t>
            </a:r>
            <a:r>
              <a:rPr lang="en-US" altLang="zh-TW" sz="800" dirty="0" err="1" smtClean="0"/>
              <a:t>Makefile</a:t>
            </a:r>
            <a:r>
              <a:rPr lang="en-US" altLang="zh-TW" sz="800" dirty="0" smtClean="0"/>
              <a:t> dependencies on </a:t>
            </a:r>
            <a:r>
              <a:rPr lang="en-US" altLang="zh-TW" sz="800" dirty="0" err="1" smtClean="0"/>
              <a:t>stdout</a:t>
            </a:r>
            <a:endParaRPr lang="en-US" altLang="zh-TW" sz="800" dirty="0" smtClean="0"/>
          </a:p>
          <a:p>
            <a:r>
              <a:rPr lang="en-US" altLang="zh-TW" sz="800" dirty="0" smtClean="0"/>
              <a:t>    -MG         d:o, missing files assumed generated</a:t>
            </a:r>
          </a:p>
          <a:p>
            <a:r>
              <a:rPr lang="en-US" altLang="zh-TW" sz="800" dirty="0" smtClean="0"/>
              <a:t>    -MF &lt;file&gt;  set </a:t>
            </a:r>
            <a:r>
              <a:rPr lang="en-US" altLang="zh-TW" sz="800" dirty="0" err="1" smtClean="0"/>
              <a:t>Makefile</a:t>
            </a:r>
            <a:r>
              <a:rPr lang="en-US" altLang="zh-TW" sz="800" dirty="0" smtClean="0"/>
              <a:t> dependency file</a:t>
            </a:r>
          </a:p>
          <a:p>
            <a:r>
              <a:rPr lang="en-US" altLang="zh-TW" sz="800" dirty="0" smtClean="0"/>
              <a:t>    -MD &lt;file&gt;  assemble and generate dependencies</a:t>
            </a:r>
          </a:p>
          <a:p>
            <a:r>
              <a:rPr lang="en-US" altLang="zh-TW" sz="800" dirty="0" smtClean="0"/>
              <a:t>    -MT &lt;file&gt;  dependency target name</a:t>
            </a:r>
          </a:p>
          <a:p>
            <a:r>
              <a:rPr lang="en-US" altLang="zh-TW" sz="800" dirty="0" smtClean="0"/>
              <a:t>    -MQ &lt;file&gt;  dependency target name (quoted)</a:t>
            </a:r>
          </a:p>
          <a:p>
            <a:r>
              <a:rPr lang="en-US" altLang="zh-TW" sz="800" dirty="0" smtClean="0"/>
              <a:t>    -MP         emit phony target</a:t>
            </a:r>
          </a:p>
          <a:p>
            <a:endParaRPr lang="en-US" altLang="zh-TW" sz="800" dirty="0" smtClean="0"/>
          </a:p>
          <a:p>
            <a:r>
              <a:rPr lang="en-US" altLang="zh-TW" sz="800" dirty="0" smtClean="0"/>
              <a:t>    -Z&lt;file&gt;    redirect error messages to file</a:t>
            </a:r>
          </a:p>
          <a:p>
            <a:r>
              <a:rPr lang="en-US" altLang="zh-TW" sz="800" dirty="0" smtClean="0"/>
              <a:t>    -s          redirect error messages to </a:t>
            </a:r>
            <a:r>
              <a:rPr lang="en-US" altLang="zh-TW" sz="800" dirty="0" err="1" smtClean="0"/>
              <a:t>stdout</a:t>
            </a:r>
            <a:endParaRPr lang="en-US" altLang="zh-TW" sz="800" dirty="0" smtClean="0"/>
          </a:p>
          <a:p>
            <a:endParaRPr lang="en-US" altLang="zh-TW" sz="800" dirty="0" smtClean="0"/>
          </a:p>
          <a:p>
            <a:r>
              <a:rPr lang="en-US" altLang="zh-TW" sz="800" dirty="0" smtClean="0"/>
              <a:t>    -g          generate debugging information</a:t>
            </a:r>
          </a:p>
          <a:p>
            <a:endParaRPr lang="en-US" altLang="zh-TW" sz="800" dirty="0" smtClean="0"/>
          </a:p>
          <a:p>
            <a:r>
              <a:rPr lang="en-US" altLang="zh-TW" sz="800" dirty="0" smtClean="0"/>
              <a:t>    -F format   select a debugging format</a:t>
            </a:r>
          </a:p>
          <a:p>
            <a:endParaRPr lang="en-US" altLang="zh-TW" sz="800" dirty="0" smtClean="0"/>
          </a:p>
          <a:p>
            <a:r>
              <a:rPr lang="en-US" altLang="zh-TW" sz="800" dirty="0" smtClean="0"/>
              <a:t>    -</a:t>
            </a:r>
            <a:r>
              <a:rPr lang="en-US" altLang="zh-TW" sz="800" dirty="0" err="1" smtClean="0"/>
              <a:t>gformat</a:t>
            </a:r>
            <a:r>
              <a:rPr lang="en-US" altLang="zh-TW" sz="800" dirty="0" smtClean="0"/>
              <a:t>    same as -g -F format</a:t>
            </a:r>
          </a:p>
          <a:p>
            <a:endParaRPr lang="en-US" altLang="zh-TW" sz="800" dirty="0" smtClean="0"/>
          </a:p>
          <a:p>
            <a:r>
              <a:rPr lang="en-US" altLang="zh-TW" sz="800" dirty="0" smtClean="0"/>
              <a:t>    -o </a:t>
            </a:r>
            <a:r>
              <a:rPr lang="en-US" altLang="zh-TW" sz="800" dirty="0" err="1" smtClean="0"/>
              <a:t>outfile</a:t>
            </a:r>
            <a:r>
              <a:rPr lang="en-US" altLang="zh-TW" sz="800" dirty="0" smtClean="0"/>
              <a:t>  write output to an </a:t>
            </a:r>
            <a:r>
              <a:rPr lang="en-US" altLang="zh-TW" sz="800" dirty="0" err="1" smtClean="0"/>
              <a:t>outfile</a:t>
            </a:r>
            <a:endParaRPr lang="en-US" altLang="zh-TW" sz="800" dirty="0" smtClean="0"/>
          </a:p>
          <a:p>
            <a:r>
              <a:rPr lang="en-US" altLang="zh-TW" sz="800" dirty="0" smtClean="0"/>
              <a:t> -f format   select an output format</a:t>
            </a:r>
          </a:p>
          <a:p>
            <a:endParaRPr lang="en-US" altLang="zh-TW" sz="800" dirty="0" smtClean="0"/>
          </a:p>
          <a:p>
            <a:r>
              <a:rPr lang="en-US" altLang="zh-TW" sz="800" dirty="0" smtClean="0"/>
              <a:t>    -l </a:t>
            </a:r>
            <a:r>
              <a:rPr lang="en-US" altLang="zh-TW" sz="800" dirty="0" err="1" smtClean="0"/>
              <a:t>listfile</a:t>
            </a:r>
            <a:r>
              <a:rPr lang="en-US" altLang="zh-TW" sz="800" dirty="0" smtClean="0"/>
              <a:t> write listing to a </a:t>
            </a:r>
            <a:r>
              <a:rPr lang="en-US" altLang="zh-TW" sz="800" dirty="0" err="1" smtClean="0"/>
              <a:t>listfile</a:t>
            </a:r>
            <a:endParaRPr lang="en-US" altLang="zh-TW" sz="800" dirty="0" smtClean="0"/>
          </a:p>
          <a:p>
            <a:endParaRPr lang="en-US" altLang="zh-TW" sz="800" dirty="0" smtClean="0"/>
          </a:p>
          <a:p>
            <a:r>
              <a:rPr lang="en-US" altLang="zh-TW" sz="800" dirty="0" smtClean="0"/>
              <a:t>    -I&lt;path&gt;    adds a pathname to the include file path</a:t>
            </a:r>
          </a:p>
          <a:p>
            <a:r>
              <a:rPr lang="en-US" altLang="zh-TW" sz="800" dirty="0" smtClean="0"/>
              <a:t>    -O&lt;digit&gt;   optimize branch offsets</a:t>
            </a:r>
          </a:p>
          <a:p>
            <a:r>
              <a:rPr lang="en-US" altLang="zh-TW" sz="800" dirty="0" smtClean="0"/>
              <a:t>                -O0: No optimization</a:t>
            </a:r>
          </a:p>
          <a:p>
            <a:r>
              <a:rPr lang="en-US" altLang="zh-TW" sz="800" dirty="0" smtClean="0"/>
              <a:t>                -O1: Minimal optimization</a:t>
            </a:r>
          </a:p>
          <a:p>
            <a:r>
              <a:rPr lang="en-US" altLang="zh-TW" sz="800" dirty="0" smtClean="0"/>
              <a:t>                -Ox: </a:t>
            </a:r>
            <a:r>
              <a:rPr lang="en-US" altLang="zh-TW" sz="800" dirty="0" err="1" smtClean="0"/>
              <a:t>Multipass</a:t>
            </a:r>
            <a:r>
              <a:rPr lang="en-US" altLang="zh-TW" sz="800" dirty="0" smtClean="0"/>
              <a:t> optimization (default)</a:t>
            </a:r>
          </a:p>
          <a:p>
            <a:endParaRPr lang="en-US" altLang="zh-TW" sz="800" dirty="0" smtClean="0"/>
          </a:p>
          <a:p>
            <a:r>
              <a:rPr lang="en-US" altLang="zh-TW" sz="800" dirty="0" smtClean="0"/>
              <a:t>    -P&lt;file&gt;    pre-includes a file</a:t>
            </a:r>
          </a:p>
          <a:p>
            <a:r>
              <a:rPr lang="en-US" altLang="zh-TW" sz="800" dirty="0" smtClean="0"/>
              <a:t>    -D&lt;macro&gt;[=&lt;value&gt;] pre-defines a macro</a:t>
            </a:r>
          </a:p>
          <a:p>
            <a:r>
              <a:rPr lang="en-US" altLang="zh-TW" sz="800" dirty="0" smtClean="0"/>
              <a:t>    -U&lt;macro&gt;   </a:t>
            </a:r>
            <a:r>
              <a:rPr lang="en-US" altLang="zh-TW" sz="800" dirty="0" err="1" smtClean="0"/>
              <a:t>undefines</a:t>
            </a:r>
            <a:r>
              <a:rPr lang="en-US" altLang="zh-TW" sz="800" dirty="0" smtClean="0"/>
              <a:t> a macro</a:t>
            </a:r>
          </a:p>
          <a:p>
            <a:r>
              <a:rPr lang="en-US" altLang="zh-TW" sz="800" dirty="0" smtClean="0"/>
              <a:t>    -X&lt;format&gt;  specifies error reporting format (gnu or </a:t>
            </a:r>
            <a:r>
              <a:rPr lang="en-US" altLang="zh-TW" sz="800" dirty="0" err="1" smtClean="0"/>
              <a:t>vc</a:t>
            </a:r>
            <a:r>
              <a:rPr lang="en-US" altLang="zh-TW" sz="800" dirty="0" smtClean="0"/>
              <a:t>)</a:t>
            </a:r>
          </a:p>
          <a:p>
            <a:r>
              <a:rPr lang="en-US" altLang="zh-TW" sz="800" dirty="0" smtClean="0"/>
              <a:t>    -</a:t>
            </a:r>
            <a:r>
              <a:rPr lang="en-US" altLang="zh-TW" sz="800" dirty="0" err="1" smtClean="0"/>
              <a:t>w+foo</a:t>
            </a:r>
            <a:r>
              <a:rPr lang="en-US" altLang="zh-TW" sz="800" dirty="0" smtClean="0"/>
              <a:t>      enables warning foo (equiv. -</a:t>
            </a:r>
            <a:r>
              <a:rPr lang="en-US" altLang="zh-TW" sz="800" dirty="0" err="1" smtClean="0"/>
              <a:t>Wfoo</a:t>
            </a:r>
            <a:r>
              <a:rPr lang="en-US" altLang="zh-TW" sz="800" dirty="0" smtClean="0"/>
              <a:t>)</a:t>
            </a:r>
          </a:p>
          <a:p>
            <a:r>
              <a:rPr lang="en-US" altLang="zh-TW" sz="800" dirty="0" smtClean="0"/>
              <a:t>    -w-foo      disable warning foo (equiv. -</a:t>
            </a:r>
            <a:r>
              <a:rPr lang="en-US" altLang="zh-TW" sz="800" dirty="0" err="1" smtClean="0"/>
              <a:t>Wno</a:t>
            </a:r>
            <a:r>
              <a:rPr lang="en-US" altLang="zh-TW" sz="800" dirty="0" smtClean="0"/>
              <a:t>-foo)</a:t>
            </a:r>
          </a:p>
          <a:p>
            <a:endParaRPr lang="en-US" altLang="zh-TW" sz="800" dirty="0" smtClean="0"/>
          </a:p>
          <a:p>
            <a:r>
              <a:rPr lang="en-US" altLang="zh-TW" sz="800" dirty="0" smtClean="0"/>
              <a:t>    -h          show invocation summary and exit</a:t>
            </a:r>
          </a:p>
          <a:p>
            <a:endParaRPr lang="en-US" altLang="zh-TW" sz="800" dirty="0" smtClean="0"/>
          </a:p>
          <a:p>
            <a:r>
              <a:rPr lang="en-US" altLang="zh-TW" sz="800" dirty="0" smtClean="0"/>
              <a:t>…………………………………………………………………………………………..</a:t>
            </a:r>
          </a:p>
          <a:p>
            <a:r>
              <a:rPr lang="en-US" altLang="zh-TW" sz="800" dirty="0" smtClean="0"/>
              <a:t>For a list of valid output formats, use -hf.</a:t>
            </a:r>
          </a:p>
          <a:p>
            <a:r>
              <a:rPr lang="en-US" altLang="zh-TW" sz="800" dirty="0" smtClean="0"/>
              <a:t>For a list of debug formats, use -f &lt;form&gt; -y.</a:t>
            </a:r>
            <a:endParaRPr lang="en-US" altLang="zh-TW" sz="800" dirty="0"/>
          </a:p>
        </p:txBody>
      </p:sp>
      <p:pic>
        <p:nvPicPr>
          <p:cNvPr id="1026" name="Picture 2" descr="“nasm assembler”的图片搜索结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1" y="91691"/>
            <a:ext cx="2493172" cy="146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1428750" y="1572044"/>
            <a:ext cx="4067175" cy="26776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sz="1400" dirty="0"/>
              <a:t>The </a:t>
            </a:r>
            <a:r>
              <a:rPr lang="en-US" altLang="zh-TW" sz="1400" dirty="0" err="1"/>
              <a:t>Netwide</a:t>
            </a:r>
            <a:r>
              <a:rPr lang="en-US" altLang="zh-TW" sz="1400" dirty="0"/>
              <a:t> Assembler (NASM) is an assembler and disassembler for the Intel x86 architecture. </a:t>
            </a:r>
            <a:endParaRPr lang="en-US" altLang="zh-TW" sz="14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sz="1400" dirty="0" smtClean="0"/>
              <a:t>It </a:t>
            </a:r>
            <a:r>
              <a:rPr lang="en-US" altLang="zh-TW" sz="1400" dirty="0"/>
              <a:t>can be used to write 16-bit, 32-bit (IA-32) and 64-bit (x86-64) programs. </a:t>
            </a:r>
            <a:endParaRPr lang="en-US" altLang="zh-TW" sz="14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sz="1400" dirty="0" smtClean="0"/>
              <a:t>NASM </a:t>
            </a:r>
            <a:r>
              <a:rPr lang="en-US" altLang="zh-TW" sz="1400" dirty="0"/>
              <a:t>is considered to be one of the most popular assemblers for Linux</a:t>
            </a:r>
            <a:r>
              <a:rPr lang="en-US" altLang="zh-TW" sz="1400" dirty="0" smtClean="0"/>
              <a:t>.</a:t>
            </a:r>
            <a:endParaRPr lang="en-US" altLang="zh-TW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sz="1400" dirty="0"/>
              <a:t>NASM was originally written by Simon Tatham with assistance from Julian Hall. </a:t>
            </a:r>
            <a:endParaRPr lang="en-US" altLang="zh-TW" sz="14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sz="1400" dirty="0" smtClean="0"/>
              <a:t>As </a:t>
            </a:r>
            <a:r>
              <a:rPr lang="en-US" altLang="zh-TW" sz="1400" dirty="0"/>
              <a:t>of 2016, it is maintained by a small team led by H. Peter </a:t>
            </a:r>
            <a:r>
              <a:rPr lang="en-US" altLang="zh-TW" sz="1400" dirty="0" err="1"/>
              <a:t>Anvin</a:t>
            </a:r>
            <a:r>
              <a:rPr lang="en-US" altLang="zh-TW" sz="1400" dirty="0" smtClean="0"/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sz="1400" dirty="0" smtClean="0"/>
              <a:t>It </a:t>
            </a:r>
            <a:r>
              <a:rPr lang="en-US" altLang="zh-TW" sz="1400" dirty="0"/>
              <a:t>is open-source software released under the terms of a simplified (2-clause) BSD license</a:t>
            </a:r>
            <a:r>
              <a:rPr lang="en-US" altLang="zh-TW" sz="1400" dirty="0" smtClean="0"/>
              <a:t>.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6244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圓角矩形 8"/>
          <p:cNvSpPr/>
          <p:nvPr/>
        </p:nvSpPr>
        <p:spPr>
          <a:xfrm>
            <a:off x="3390900" y="1742045"/>
            <a:ext cx="4905375" cy="207645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125" y="193677"/>
            <a:ext cx="3714750" cy="701674"/>
          </a:xfrm>
        </p:spPr>
        <p:txBody>
          <a:bodyPr/>
          <a:lstStyle/>
          <a:p>
            <a:r>
              <a:rPr lang="en-US" altLang="zh-TW" dirty="0" err="1"/>
              <a:t>nasm</a:t>
            </a:r>
            <a:r>
              <a:rPr lang="zh-TW" altLang="en-US" dirty="0" smtClean="0"/>
              <a:t>程式執行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579174" y="2668523"/>
            <a:ext cx="315131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 smtClean="0"/>
              <a:t>$ </a:t>
            </a:r>
            <a:r>
              <a:rPr lang="en-US" altLang="zh-TW" dirty="0" err="1" smtClean="0"/>
              <a:t>nasm</a:t>
            </a:r>
            <a:r>
              <a:rPr lang="en-US" altLang="zh-TW" dirty="0" smtClean="0"/>
              <a:t> </a:t>
            </a:r>
            <a:r>
              <a:rPr lang="en-US" altLang="zh-TW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-f elf64 </a:t>
            </a:r>
            <a:r>
              <a:rPr lang="en-US" altLang="zh-TW" dirty="0" smtClean="0"/>
              <a:t>hello-world.asm</a:t>
            </a:r>
            <a:endParaRPr lang="en-US" altLang="zh-TW" dirty="0"/>
          </a:p>
        </p:txBody>
      </p:sp>
      <p:sp>
        <p:nvSpPr>
          <p:cNvPr id="5" name="矩形 4"/>
          <p:cNvSpPr/>
          <p:nvPr/>
        </p:nvSpPr>
        <p:spPr>
          <a:xfrm>
            <a:off x="3579174" y="3269433"/>
            <a:ext cx="315131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 smtClean="0"/>
              <a:t>$ </a:t>
            </a:r>
            <a:r>
              <a:rPr lang="en-US" altLang="zh-TW" dirty="0" err="1" smtClean="0"/>
              <a:t>nasm</a:t>
            </a:r>
            <a:r>
              <a:rPr lang="en-US" altLang="zh-TW" dirty="0" smtClean="0"/>
              <a:t> </a:t>
            </a:r>
            <a:r>
              <a:rPr lang="en-US" altLang="zh-TW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-f elf32 </a:t>
            </a:r>
            <a:r>
              <a:rPr lang="en-US" altLang="zh-TW" dirty="0" smtClean="0"/>
              <a:t>hello-world.asm</a:t>
            </a:r>
            <a:endParaRPr lang="en-US" altLang="zh-TW" dirty="0"/>
          </a:p>
        </p:txBody>
      </p:sp>
      <p:sp>
        <p:nvSpPr>
          <p:cNvPr id="8" name="圓角矩形 7"/>
          <p:cNvSpPr/>
          <p:nvPr/>
        </p:nvSpPr>
        <p:spPr>
          <a:xfrm>
            <a:off x="701678" y="1196766"/>
            <a:ext cx="2314575" cy="193357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  <a:p>
            <a:pPr algn="ctr"/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程式碼撰寫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edit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Vim</a:t>
            </a:r>
          </a:p>
          <a:p>
            <a:pPr algn="ctr"/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副檔名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XXX.asm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017011" y="1637648"/>
            <a:ext cx="1338828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4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  <a:p>
            <a:pPr algn="ctr"/>
            <a:r>
              <a:rPr lang="zh-TW" alt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程式碼組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譯</a:t>
            </a:r>
            <a:endParaRPr lang="en-US" altLang="zh-TW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1441470" y="4235660"/>
            <a:ext cx="3494357" cy="143182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  <a:p>
            <a:pPr algn="ctr"/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連結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sz="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zh-TW" dirty="0" smtClean="0"/>
              <a:t>$ </a:t>
            </a:r>
            <a:r>
              <a:rPr lang="en-US" altLang="zh-TW" dirty="0" err="1" smtClean="0"/>
              <a:t>ld</a:t>
            </a:r>
            <a:r>
              <a:rPr lang="en-US" altLang="zh-TW" dirty="0" smtClean="0"/>
              <a:t> hello-</a:t>
            </a:r>
            <a:r>
              <a:rPr lang="en-US" altLang="zh-TW" dirty="0" err="1" smtClean="0"/>
              <a:t>world.o</a:t>
            </a:r>
            <a:r>
              <a:rPr lang="en-US" altLang="zh-TW" dirty="0" smtClean="0"/>
              <a:t> -o hello-world</a:t>
            </a:r>
          </a:p>
        </p:txBody>
      </p:sp>
      <p:sp>
        <p:nvSpPr>
          <p:cNvPr id="12" name="矩形 11"/>
          <p:cNvSpPr/>
          <p:nvPr/>
        </p:nvSpPr>
        <p:spPr>
          <a:xfrm>
            <a:off x="6918760" y="2853189"/>
            <a:ext cx="14393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r>
              <a:rPr lang="zh-TW" altLang="en-US" dirty="0" smtClean="0">
                <a:solidFill>
                  <a:schemeClr val="bg1"/>
                </a:solidFill>
              </a:rPr>
              <a:t>產生</a:t>
            </a:r>
            <a:endParaRPr lang="en-US" altLang="zh-TW" dirty="0" smtClean="0">
              <a:solidFill>
                <a:schemeClr val="bg1"/>
              </a:solidFill>
            </a:endParaRPr>
          </a:p>
          <a:p>
            <a:r>
              <a:rPr lang="en-US" altLang="zh-TW" dirty="0" smtClean="0">
                <a:solidFill>
                  <a:schemeClr val="bg1"/>
                </a:solidFill>
              </a:rPr>
              <a:t>hello-</a:t>
            </a:r>
            <a:r>
              <a:rPr lang="en-US" altLang="zh-TW" dirty="0" err="1" smtClean="0">
                <a:solidFill>
                  <a:schemeClr val="bg1"/>
                </a:solidFill>
              </a:rPr>
              <a:t>world.o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5453062" y="4965294"/>
            <a:ext cx="2314575" cy="140438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程式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執行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zh-TW" dirty="0" smtClean="0"/>
              <a:t>$ ./hello-world</a:t>
            </a:r>
            <a:endParaRPr lang="zh-TW" altLang="en-US" dirty="0" smtClean="0"/>
          </a:p>
          <a:p>
            <a:pPr algn="ctr"/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754634" y="5780237"/>
            <a:ext cx="2685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ym typeface="Wingdings" panose="05000000000000000000" pitchFamily="2" charset="2"/>
              </a:rPr>
              <a:t>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產生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hello-world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執行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檔</a:t>
            </a:r>
          </a:p>
        </p:txBody>
      </p:sp>
      <p:sp>
        <p:nvSpPr>
          <p:cNvPr id="15" name="矩形 14"/>
          <p:cNvSpPr/>
          <p:nvPr/>
        </p:nvSpPr>
        <p:spPr>
          <a:xfrm>
            <a:off x="600075" y="6285984"/>
            <a:ext cx="4077014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本次上課環境</a:t>
            </a:r>
            <a:r>
              <a:rPr lang="en-US" altLang="zh-TW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Kali Linux 2017.1(32 bits)</a:t>
            </a:r>
            <a:endParaRPr lang="zh-TW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288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676274" y="1895475"/>
            <a:ext cx="1571625" cy="47148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71525" y="2310884"/>
            <a:ext cx="1386790" cy="369332"/>
          </a:xfrm>
          <a:prstGeom prst="rect">
            <a:avLst/>
          </a:prstGeom>
          <a:solidFill>
            <a:srgbClr val="002060"/>
          </a:solidFill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section .data</a:t>
            </a:r>
          </a:p>
        </p:txBody>
      </p:sp>
      <p:sp>
        <p:nvSpPr>
          <p:cNvPr id="6" name="矩形 5"/>
          <p:cNvSpPr/>
          <p:nvPr/>
        </p:nvSpPr>
        <p:spPr>
          <a:xfrm>
            <a:off x="768692" y="4673002"/>
            <a:ext cx="1386790" cy="369332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section .text</a:t>
            </a:r>
          </a:p>
        </p:txBody>
      </p:sp>
      <p:sp>
        <p:nvSpPr>
          <p:cNvPr id="7" name="矩形 6"/>
          <p:cNvSpPr/>
          <p:nvPr/>
        </p:nvSpPr>
        <p:spPr>
          <a:xfrm>
            <a:off x="768692" y="3307277"/>
            <a:ext cx="1386790" cy="369332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section .</a:t>
            </a:r>
            <a:r>
              <a:rPr lang="en-US" altLang="zh-TW" dirty="0" err="1" smtClean="0">
                <a:solidFill>
                  <a:srgbClr val="FFFF00"/>
                </a:solidFill>
              </a:rPr>
              <a:t>bss</a:t>
            </a:r>
            <a:endParaRPr lang="en-US" altLang="zh-TW" dirty="0" smtClean="0">
              <a:solidFill>
                <a:srgbClr val="FFFF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428874" y="4673002"/>
            <a:ext cx="567680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Section containing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《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執行程式碼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》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40317" y="3307277"/>
            <a:ext cx="5765361" cy="61555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; Section containing </a:t>
            </a:r>
            <a:r>
              <a:rPr lang="en-US" altLang="zh-TW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initialized 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《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沒有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初值的資料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》</a:t>
            </a:r>
          </a:p>
          <a:p>
            <a:r>
              <a:rPr lang="en-US" altLang="zh-TW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;</a:t>
            </a:r>
            <a:r>
              <a:rPr lang="zh-TW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可有可無的選項</a:t>
            </a:r>
            <a:endParaRPr lang="en-US" altLang="zh-TW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343150" y="2310884"/>
            <a:ext cx="576252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; Section containing 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initialised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《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有初值的資料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》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矩形圖說文字 11"/>
          <p:cNvSpPr/>
          <p:nvPr/>
        </p:nvSpPr>
        <p:spPr>
          <a:xfrm>
            <a:off x="0" y="0"/>
            <a:ext cx="9144000" cy="1228725"/>
          </a:xfrm>
          <a:prstGeom prst="wedgeRectCallou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4400" dirty="0" err="1"/>
              <a:t>nasm</a:t>
            </a:r>
            <a:r>
              <a:rPr lang="zh-TW" altLang="en-US" sz="4400" dirty="0"/>
              <a:t>程式碼架構</a:t>
            </a:r>
            <a:r>
              <a:rPr lang="en-US" altLang="zh-TW" sz="4400" dirty="0"/>
              <a:t/>
            </a:r>
            <a:br>
              <a:rPr lang="en-US" altLang="zh-TW" sz="4400" dirty="0"/>
            </a:br>
            <a:r>
              <a:rPr lang="zh-TW" altLang="en-US" dirty="0"/>
              <a:t>由不同</a:t>
            </a:r>
            <a:r>
              <a:rPr lang="en-US" altLang="zh-TW" dirty="0"/>
              <a:t>section</a:t>
            </a:r>
            <a:r>
              <a:rPr lang="zh-TW" altLang="en-US" dirty="0"/>
              <a:t>組成</a:t>
            </a:r>
            <a:r>
              <a:rPr lang="en-US" altLang="zh-TW" dirty="0"/>
              <a:t>,</a:t>
            </a:r>
            <a:r>
              <a:rPr lang="zh-TW" altLang="en-US" dirty="0"/>
              <a:t>各</a:t>
            </a:r>
            <a:r>
              <a:rPr lang="en-US" altLang="zh-TW" dirty="0"/>
              <a:t>section</a:t>
            </a:r>
            <a:r>
              <a:rPr lang="zh-TW" altLang="en-US" dirty="0"/>
              <a:t>有不同</a:t>
            </a:r>
            <a:r>
              <a:rPr lang="zh-TW" altLang="en-US" dirty="0" smtClean="0"/>
              <a:t>功能</a:t>
            </a:r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2340317" y="5632050"/>
            <a:ext cx="650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http://www.posix.nl/linuxassembly/nasmdochtml/nasmdoca.html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590675" y="6259111"/>
            <a:ext cx="72580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http://athena.nitc.ac.in/piyush_b130057cs/NASM/NASM%20TUTORIAL.pdf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977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為什麼要用組合語言開發程式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025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38375" y="260351"/>
            <a:ext cx="6467475" cy="5811837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zh-TW" dirty="0"/>
              <a:t>;</a:t>
            </a:r>
            <a:r>
              <a:rPr lang="en-US" altLang="zh-TW" dirty="0" err="1"/>
              <a:t>nasm</a:t>
            </a:r>
            <a:r>
              <a:rPr lang="en-US" altLang="zh-TW" dirty="0"/>
              <a:t> 2.11.08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section .data</a:t>
            </a:r>
          </a:p>
          <a:p>
            <a:pPr marL="0" indent="0">
              <a:buNone/>
            </a:pPr>
            <a:r>
              <a:rPr lang="en-US" altLang="zh-TW" dirty="0"/>
              <a:t>   </a:t>
            </a:r>
            <a:r>
              <a:rPr lang="en-US" altLang="zh-TW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hello</a:t>
            </a:r>
            <a:r>
              <a:rPr lang="en-US" altLang="zh-TW" dirty="0"/>
              <a:t>:     </a:t>
            </a:r>
            <a:r>
              <a:rPr lang="en-US" altLang="zh-TW" dirty="0" err="1"/>
              <a:t>db</a:t>
            </a:r>
            <a:r>
              <a:rPr lang="en-US" altLang="zh-TW" dirty="0"/>
              <a:t> 'Hello world!',10    ; 'Hello world!' plus a linefeed character</a:t>
            </a:r>
          </a:p>
          <a:p>
            <a:pPr marL="0" indent="0">
              <a:buNone/>
            </a:pPr>
            <a:r>
              <a:rPr lang="en-US" altLang="zh-TW" dirty="0"/>
              <a:t>    </a:t>
            </a:r>
            <a:r>
              <a:rPr lang="en-US" altLang="zh-TW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helloLen</a:t>
            </a:r>
            <a:r>
              <a:rPr lang="en-US" altLang="zh-TW" dirty="0"/>
              <a:t>:  </a:t>
            </a:r>
            <a:r>
              <a:rPr lang="en-US" altLang="zh-TW" dirty="0" err="1"/>
              <a:t>equ</a:t>
            </a:r>
            <a:r>
              <a:rPr lang="en-US" altLang="zh-TW" dirty="0"/>
              <a:t> $-hello             ; Length of the 'Hello world!' string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section .text</a:t>
            </a:r>
          </a:p>
          <a:p>
            <a:pPr marL="0" indent="0">
              <a:buNone/>
            </a:pPr>
            <a:r>
              <a:rPr lang="en-US" altLang="zh-TW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global _start</a:t>
            </a:r>
          </a:p>
          <a:p>
            <a:pPr marL="0" indent="0">
              <a:buNone/>
            </a:pPr>
            <a:endParaRPr lang="en-US" altLang="zh-TW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zh-TW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_start: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err="1"/>
              <a:t>mov</a:t>
            </a:r>
            <a:r>
              <a:rPr lang="en-US" altLang="zh-TW" dirty="0"/>
              <a:t> eax,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zh-TW" dirty="0"/>
              <a:t>            ; The system call for write (</a:t>
            </a:r>
            <a:r>
              <a:rPr lang="en-US" altLang="zh-TW" dirty="0" err="1"/>
              <a:t>sys_write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err="1"/>
              <a:t>mov</a:t>
            </a:r>
            <a:r>
              <a:rPr lang="en-US" altLang="zh-TW" dirty="0"/>
              <a:t> ebx,1            ; File descriptor 1 - standard output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err="1"/>
              <a:t>mov</a:t>
            </a:r>
            <a:r>
              <a:rPr lang="en-US" altLang="zh-TW" dirty="0"/>
              <a:t> </a:t>
            </a:r>
            <a:r>
              <a:rPr lang="en-US" altLang="zh-TW" dirty="0" err="1"/>
              <a:t>ecx,</a:t>
            </a:r>
            <a:r>
              <a:rPr lang="en-US" altLang="zh-TW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</a:t>
            </a:r>
            <a:r>
              <a:rPr lang="en-US" altLang="zh-TW" dirty="0"/>
              <a:t>        ; Put </a:t>
            </a:r>
            <a:r>
              <a:rPr lang="en-US" altLang="zh-TW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offset of hello </a:t>
            </a:r>
            <a:r>
              <a:rPr lang="en-US" altLang="zh-TW" dirty="0"/>
              <a:t>in </a:t>
            </a:r>
            <a:r>
              <a:rPr lang="en-US" altLang="zh-TW" dirty="0" err="1"/>
              <a:t>ecx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err="1"/>
              <a:t>mov</a:t>
            </a:r>
            <a:r>
              <a:rPr lang="en-US" altLang="zh-TW" dirty="0"/>
              <a:t> </a:t>
            </a:r>
            <a:r>
              <a:rPr lang="en-US" altLang="zh-TW" dirty="0" err="1"/>
              <a:t>edx,</a:t>
            </a:r>
            <a:r>
              <a:rPr lang="en-US" altLang="zh-TW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helloLen</a:t>
            </a:r>
            <a:r>
              <a:rPr lang="en-US" altLang="zh-TW" dirty="0"/>
              <a:t>     ; </a:t>
            </a:r>
            <a:r>
              <a:rPr lang="en-US" altLang="zh-TW" dirty="0" err="1"/>
              <a:t>helloLen</a:t>
            </a:r>
            <a:r>
              <a:rPr lang="en-US" altLang="zh-TW" dirty="0"/>
              <a:t> is a constant, so we don't need to say</a:t>
            </a:r>
          </a:p>
          <a:p>
            <a:pPr marL="0" indent="0">
              <a:buNone/>
            </a:pPr>
            <a:r>
              <a:rPr lang="en-US" altLang="zh-TW" dirty="0"/>
              <a:t>	                     ;  </a:t>
            </a:r>
            <a:r>
              <a:rPr lang="en-US" altLang="zh-TW" dirty="0" err="1"/>
              <a:t>mov</a:t>
            </a:r>
            <a:r>
              <a:rPr lang="en-US" altLang="zh-TW" dirty="0"/>
              <a:t> </a:t>
            </a:r>
            <a:r>
              <a:rPr lang="en-US" altLang="zh-TW" dirty="0" err="1"/>
              <a:t>edx</a:t>
            </a:r>
            <a:r>
              <a:rPr lang="en-US" altLang="zh-TW" dirty="0"/>
              <a:t>,[</a:t>
            </a:r>
            <a:r>
              <a:rPr lang="en-US" altLang="zh-TW" dirty="0" err="1"/>
              <a:t>helloLen</a:t>
            </a:r>
            <a:r>
              <a:rPr lang="en-US" altLang="zh-TW" dirty="0"/>
              <a:t>] to get it's actual value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80h              ; Call the kernel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err="1"/>
              <a:t>mov</a:t>
            </a:r>
            <a:r>
              <a:rPr lang="en-US" altLang="zh-TW" dirty="0"/>
              <a:t> eax,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zh-TW" dirty="0"/>
              <a:t>            ; The system call for exit (</a:t>
            </a:r>
            <a:r>
              <a:rPr lang="en-US" altLang="zh-TW" dirty="0" err="1"/>
              <a:t>sys_exit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err="1"/>
              <a:t>mov</a:t>
            </a:r>
            <a:r>
              <a:rPr lang="en-US" altLang="zh-TW" dirty="0"/>
              <a:t> ebx,0            ; Exit with return code of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 (no error)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80h;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2524125" y="6296025"/>
            <a:ext cx="5067300" cy="395289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http://rextester.com/l/nasm_online_compiler</a:t>
            </a:r>
            <a:endParaRPr lang="zh-TW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2095500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600" dirty="0" smtClean="0"/>
              <a:t>32</a:t>
            </a:r>
          </a:p>
          <a:p>
            <a:pPr algn="ctr"/>
            <a:endParaRPr lang="en-US" altLang="zh-TW" sz="6600" dirty="0"/>
          </a:p>
          <a:p>
            <a:pPr algn="ctr"/>
            <a:endParaRPr lang="en-US" altLang="zh-TW" sz="6600" dirty="0" smtClean="0"/>
          </a:p>
          <a:p>
            <a:pPr algn="ctr"/>
            <a:endParaRPr lang="en-US" altLang="zh-TW" sz="6600" dirty="0"/>
          </a:p>
          <a:p>
            <a:pPr algn="ctr"/>
            <a:endParaRPr lang="en-US" altLang="zh-TW" sz="6600" dirty="0" smtClean="0"/>
          </a:p>
          <a:p>
            <a:pPr algn="ctr"/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384953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38375" y="260351"/>
            <a:ext cx="6467475" cy="5811837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zh-TW" dirty="0"/>
              <a:t>;</a:t>
            </a:r>
            <a:r>
              <a:rPr lang="en-US" altLang="zh-TW" dirty="0" err="1"/>
              <a:t>nasm</a:t>
            </a:r>
            <a:r>
              <a:rPr lang="en-US" altLang="zh-TW" dirty="0"/>
              <a:t> 2.11.08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section .data</a:t>
            </a:r>
          </a:p>
          <a:p>
            <a:pPr marL="0" indent="0">
              <a:buNone/>
            </a:pPr>
            <a:r>
              <a:rPr lang="en-US" altLang="zh-TW" dirty="0"/>
              <a:t>   </a:t>
            </a:r>
            <a:r>
              <a:rPr lang="en-US" altLang="zh-TW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hello</a:t>
            </a:r>
            <a:r>
              <a:rPr lang="en-US" altLang="zh-TW" dirty="0"/>
              <a:t>:     </a:t>
            </a:r>
            <a:r>
              <a:rPr lang="en-US" altLang="zh-TW" dirty="0" err="1"/>
              <a:t>db</a:t>
            </a:r>
            <a:r>
              <a:rPr lang="en-US" altLang="zh-TW" dirty="0"/>
              <a:t> 'Hello world!',10    ; 'Hello world!' plus a linefeed character</a:t>
            </a:r>
          </a:p>
          <a:p>
            <a:pPr marL="0" indent="0">
              <a:buNone/>
            </a:pPr>
            <a:r>
              <a:rPr lang="en-US" altLang="zh-TW" dirty="0"/>
              <a:t>    </a:t>
            </a:r>
            <a:r>
              <a:rPr lang="en-US" altLang="zh-TW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helloLen</a:t>
            </a:r>
            <a:r>
              <a:rPr lang="en-US" altLang="zh-TW" dirty="0"/>
              <a:t>:  </a:t>
            </a:r>
            <a:r>
              <a:rPr lang="en-US" altLang="zh-TW" dirty="0" err="1"/>
              <a:t>equ</a:t>
            </a:r>
            <a:r>
              <a:rPr lang="en-US" altLang="zh-TW" dirty="0"/>
              <a:t> $-hello             ; Length of the 'Hello world!' string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section .text</a:t>
            </a:r>
          </a:p>
          <a:p>
            <a:pPr marL="0" indent="0">
              <a:buNone/>
            </a:pPr>
            <a:r>
              <a:rPr lang="en-US" altLang="zh-TW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global _start</a:t>
            </a:r>
          </a:p>
          <a:p>
            <a:pPr marL="0" indent="0">
              <a:buNone/>
            </a:pPr>
            <a:endParaRPr lang="en-US" altLang="zh-TW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zh-TW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_start: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err="1"/>
              <a:t>mov</a:t>
            </a:r>
            <a:r>
              <a:rPr lang="en-US" altLang="zh-TW" dirty="0"/>
              <a:t> eax,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zh-TW" dirty="0"/>
              <a:t>            ; The system call for write (</a:t>
            </a:r>
            <a:r>
              <a:rPr lang="en-US" altLang="zh-TW" dirty="0" err="1"/>
              <a:t>sys_write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err="1"/>
              <a:t>mov</a:t>
            </a:r>
            <a:r>
              <a:rPr lang="en-US" altLang="zh-TW" dirty="0"/>
              <a:t> ebx,1            ; File descriptor 1 - standard output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err="1"/>
              <a:t>mov</a:t>
            </a:r>
            <a:r>
              <a:rPr lang="en-US" altLang="zh-TW" dirty="0"/>
              <a:t> </a:t>
            </a:r>
            <a:r>
              <a:rPr lang="en-US" altLang="zh-TW" dirty="0" err="1"/>
              <a:t>ecx,</a:t>
            </a:r>
            <a:r>
              <a:rPr lang="en-US" altLang="zh-TW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</a:t>
            </a:r>
            <a:r>
              <a:rPr lang="en-US" altLang="zh-TW" dirty="0"/>
              <a:t>        ; Put </a:t>
            </a:r>
            <a:r>
              <a:rPr lang="en-US" altLang="zh-TW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offset of hello </a:t>
            </a:r>
            <a:r>
              <a:rPr lang="en-US" altLang="zh-TW" dirty="0"/>
              <a:t>in </a:t>
            </a:r>
            <a:r>
              <a:rPr lang="en-US" altLang="zh-TW" dirty="0" err="1"/>
              <a:t>ecx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err="1"/>
              <a:t>mov</a:t>
            </a:r>
            <a:r>
              <a:rPr lang="en-US" altLang="zh-TW" dirty="0"/>
              <a:t> </a:t>
            </a:r>
            <a:r>
              <a:rPr lang="en-US" altLang="zh-TW" dirty="0" err="1"/>
              <a:t>edx,</a:t>
            </a:r>
            <a:r>
              <a:rPr lang="en-US" altLang="zh-TW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helloLen</a:t>
            </a:r>
            <a:r>
              <a:rPr lang="en-US" altLang="zh-TW" dirty="0"/>
              <a:t>     ; </a:t>
            </a:r>
            <a:r>
              <a:rPr lang="en-US" altLang="zh-TW" dirty="0" err="1"/>
              <a:t>helloLen</a:t>
            </a:r>
            <a:r>
              <a:rPr lang="en-US" altLang="zh-TW" dirty="0"/>
              <a:t> is a constant, so we don't need to say</a:t>
            </a:r>
          </a:p>
          <a:p>
            <a:pPr marL="0" indent="0">
              <a:buNone/>
            </a:pPr>
            <a:r>
              <a:rPr lang="en-US" altLang="zh-TW" dirty="0"/>
              <a:t>	                     ;  </a:t>
            </a:r>
            <a:r>
              <a:rPr lang="en-US" altLang="zh-TW" dirty="0" err="1"/>
              <a:t>mov</a:t>
            </a:r>
            <a:r>
              <a:rPr lang="en-US" altLang="zh-TW" dirty="0"/>
              <a:t> </a:t>
            </a:r>
            <a:r>
              <a:rPr lang="en-US" altLang="zh-TW" dirty="0" err="1"/>
              <a:t>edx</a:t>
            </a:r>
            <a:r>
              <a:rPr lang="en-US" altLang="zh-TW" dirty="0"/>
              <a:t>,[</a:t>
            </a:r>
            <a:r>
              <a:rPr lang="en-US" altLang="zh-TW" dirty="0" err="1"/>
              <a:t>helloLen</a:t>
            </a:r>
            <a:r>
              <a:rPr lang="en-US" altLang="zh-TW" dirty="0"/>
              <a:t>] to get it's actual value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80h              ; Call the kernel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err="1"/>
              <a:t>mov</a:t>
            </a:r>
            <a:r>
              <a:rPr lang="en-US" altLang="zh-TW" dirty="0"/>
              <a:t> eax,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zh-TW" dirty="0"/>
              <a:t>            ; The system call for exit (</a:t>
            </a:r>
            <a:r>
              <a:rPr lang="en-US" altLang="zh-TW" dirty="0" err="1"/>
              <a:t>sys_exit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err="1"/>
              <a:t>mov</a:t>
            </a:r>
            <a:r>
              <a:rPr lang="en-US" altLang="zh-TW" dirty="0"/>
              <a:t> ebx,0            ; Exit with return code of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 (no error)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80h;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2524125" y="6296025"/>
            <a:ext cx="5067300" cy="395289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http://rextester.com/l/nasm_online_compiler</a:t>
            </a:r>
            <a:endParaRPr lang="zh-TW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2095500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600" dirty="0" smtClean="0"/>
              <a:t>32</a:t>
            </a:r>
          </a:p>
          <a:p>
            <a:pPr algn="ctr"/>
            <a:endParaRPr lang="en-US" altLang="zh-TW" sz="6600" dirty="0"/>
          </a:p>
          <a:p>
            <a:pPr algn="ctr"/>
            <a:endParaRPr lang="en-US" altLang="zh-TW" sz="6600" dirty="0" smtClean="0"/>
          </a:p>
          <a:p>
            <a:pPr algn="ctr"/>
            <a:endParaRPr lang="en-US" altLang="zh-TW" sz="6600" dirty="0"/>
          </a:p>
          <a:p>
            <a:pPr algn="ctr"/>
            <a:endParaRPr lang="en-US" altLang="zh-TW" sz="6600" dirty="0" smtClean="0"/>
          </a:p>
          <a:p>
            <a:pPr algn="ctr"/>
            <a:endParaRPr lang="zh-TW" altLang="en-US" sz="6600" dirty="0"/>
          </a:p>
        </p:txBody>
      </p:sp>
      <p:sp>
        <p:nvSpPr>
          <p:cNvPr id="2" name="矩形 1"/>
          <p:cNvSpPr/>
          <p:nvPr/>
        </p:nvSpPr>
        <p:spPr>
          <a:xfrm>
            <a:off x="3162300" y="3048000"/>
            <a:ext cx="5705475" cy="187642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162300" y="5057775"/>
            <a:ext cx="5705475" cy="101441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90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2413" y="3943350"/>
            <a:ext cx="3305175" cy="785814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zh-TW" altLang="en-US" sz="3100" dirty="0" smtClean="0"/>
              <a:t>可以用</a:t>
            </a:r>
            <a:r>
              <a:rPr lang="en-US" altLang="zh-TW" sz="3100" dirty="0" err="1" smtClean="0"/>
              <a:t>hexdump</a:t>
            </a:r>
            <a:r>
              <a:rPr lang="zh-TW" altLang="en-US" sz="3100" dirty="0" smtClean="0"/>
              <a:t>看</a:t>
            </a:r>
            <a:r>
              <a:rPr lang="zh-TW" altLang="en-US" sz="3100" dirty="0"/>
              <a:t>看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sz="2700" dirty="0" err="1" smtClean="0"/>
              <a:t>hd</a:t>
            </a:r>
            <a:r>
              <a:rPr lang="en-US" altLang="zh-TW" sz="2700" dirty="0" smtClean="0"/>
              <a:t> </a:t>
            </a:r>
            <a:r>
              <a:rPr lang="en-US" altLang="zh-TW" sz="2700" dirty="0" err="1"/>
              <a:t>helloworld.o</a:t>
            </a:r>
            <a:endParaRPr lang="zh-TW" altLang="en-US" sz="27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00574" y="0"/>
            <a:ext cx="4543425" cy="6667500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altLang="zh-TW" sz="4000" dirty="0"/>
              <a:t>00000000  </a:t>
            </a:r>
            <a:r>
              <a:rPr lang="en-US" altLang="zh-TW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7f 45 4c 46 </a:t>
            </a:r>
            <a:r>
              <a:rPr lang="en-US" altLang="zh-TW" sz="4000" dirty="0"/>
              <a:t>01 01 01 00  00 00 00 00 00 00 00 00  |.</a:t>
            </a:r>
            <a:r>
              <a:rPr lang="en-US" altLang="zh-TW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ELF</a:t>
            </a:r>
            <a:r>
              <a:rPr lang="en-US" altLang="zh-TW" sz="4000" dirty="0"/>
              <a:t>............|</a:t>
            </a:r>
          </a:p>
          <a:p>
            <a:pPr marL="0" indent="0">
              <a:buNone/>
            </a:pPr>
            <a:r>
              <a:rPr lang="en-US" altLang="zh-TW" sz="4000" dirty="0"/>
              <a:t>00000010  01 00 03 00 01 00 00 00  00 00 00 00 00 00 00 00  |................|</a:t>
            </a:r>
          </a:p>
          <a:p>
            <a:pPr marL="0" indent="0">
              <a:buNone/>
            </a:pPr>
            <a:r>
              <a:rPr lang="en-US" altLang="zh-TW" sz="4000" dirty="0"/>
              <a:t>00000020  40 00 00 00 00 00 00 00  34 00 00 00 00 00 28 00  |@.......4.....(.|</a:t>
            </a:r>
          </a:p>
          <a:p>
            <a:pPr marL="0" indent="0">
              <a:buNone/>
            </a:pPr>
            <a:r>
              <a:rPr lang="en-US" altLang="zh-TW" sz="4000" dirty="0"/>
              <a:t>00000030  07 00 03 00 00 00 00 00  00 00 00 00 00 00 00 00  |................|</a:t>
            </a:r>
          </a:p>
          <a:p>
            <a:pPr marL="0" indent="0">
              <a:buNone/>
            </a:pPr>
            <a:r>
              <a:rPr lang="en-US" altLang="zh-TW" sz="4000" dirty="0" smtClean="0"/>
              <a:t>000000a0  </a:t>
            </a:r>
            <a:r>
              <a:rPr lang="en-US" altLang="zh-TW" sz="4000" dirty="0"/>
              <a:t>70 01 00 00 22 00 00 00  00 00 00 00 00 00 00 00  |p..."...........|</a:t>
            </a:r>
          </a:p>
          <a:p>
            <a:pPr marL="0" indent="0">
              <a:buNone/>
            </a:pPr>
            <a:r>
              <a:rPr lang="en-US" altLang="zh-TW" sz="4000" dirty="0"/>
              <a:t>000000b0  10 00 00 00 00 00 00 00  0d 00 00 00 03 00 00 00  |................|</a:t>
            </a:r>
          </a:p>
          <a:p>
            <a:pPr marL="0" indent="0">
              <a:buNone/>
            </a:pPr>
            <a:r>
              <a:rPr lang="en-US" altLang="zh-TW" sz="4000" dirty="0"/>
              <a:t>000000c0  00 00 00 00 00 00 00 00  a0 01 00 00 31 00 00 00  |............1...|</a:t>
            </a:r>
          </a:p>
          <a:p>
            <a:pPr marL="0" indent="0">
              <a:buNone/>
            </a:pPr>
            <a:r>
              <a:rPr lang="en-US" altLang="zh-TW" sz="4000" dirty="0"/>
              <a:t>000000d0  00 00 00 00 00 00 00 00  01 00 00 00 00 00 00 00  |................|</a:t>
            </a:r>
          </a:p>
          <a:p>
            <a:pPr marL="0" indent="0">
              <a:buNone/>
            </a:pPr>
            <a:r>
              <a:rPr lang="en-US" altLang="zh-TW" sz="4000" dirty="0"/>
              <a:t>000000e0  17 00 00 00 02 00 00 00  00 00 00 00 00 00 00 00  |................|</a:t>
            </a:r>
          </a:p>
          <a:p>
            <a:pPr marL="0" indent="0">
              <a:buNone/>
            </a:pPr>
            <a:r>
              <a:rPr lang="en-US" altLang="zh-TW" sz="4000" dirty="0"/>
              <a:t>000000f0  e0 01 00 00 70 00 00 00  05 00 00 00 06 00 00 00  |....p...........|</a:t>
            </a:r>
          </a:p>
          <a:p>
            <a:pPr marL="0" indent="0">
              <a:buNone/>
            </a:pPr>
            <a:r>
              <a:rPr lang="en-US" altLang="zh-TW" sz="4000" dirty="0"/>
              <a:t>00000100  04 00 00 00 10 00 00 00  1f 00 00 00 03 00 00 00  |................|</a:t>
            </a:r>
          </a:p>
          <a:p>
            <a:pPr marL="0" indent="0">
              <a:buNone/>
            </a:pPr>
            <a:r>
              <a:rPr lang="en-US" altLang="zh-TW" sz="4000" dirty="0"/>
              <a:t>00000110  00 00 00 00 00 00 00 00  50 02 00 00 26 00 00 00  |........P...&amp;...|</a:t>
            </a:r>
          </a:p>
          <a:p>
            <a:pPr marL="0" indent="0">
              <a:buNone/>
            </a:pPr>
            <a:r>
              <a:rPr lang="en-US" altLang="zh-TW" sz="4000" dirty="0"/>
              <a:t>00000120  00 00 00 00 00 00 00 00  01 00 00 00 00 00 00 00  |................|</a:t>
            </a:r>
          </a:p>
          <a:p>
            <a:pPr marL="0" indent="0">
              <a:buNone/>
            </a:pPr>
            <a:r>
              <a:rPr lang="en-US" altLang="zh-TW" sz="4000" dirty="0" smtClean="0"/>
              <a:t>00000150  </a:t>
            </a:r>
            <a:r>
              <a:rPr lang="en-US" altLang="zh-TW" sz="4000" dirty="0"/>
              <a:t>04 00 00 00 08 00 00 00  00 00 00 00 00 00 00 00  |................|</a:t>
            </a:r>
          </a:p>
          <a:p>
            <a:pPr marL="0" indent="0">
              <a:buNone/>
            </a:pPr>
            <a:r>
              <a:rPr lang="en-US" altLang="zh-TW" sz="4000" b="1" dirty="0">
                <a:solidFill>
                  <a:srgbClr val="FF0000"/>
                </a:solidFill>
              </a:rPr>
              <a:t>00000160  48 65 6c </a:t>
            </a:r>
            <a:r>
              <a:rPr lang="en-US" altLang="zh-TW" sz="4000" b="1" dirty="0" err="1">
                <a:solidFill>
                  <a:srgbClr val="FF0000"/>
                </a:solidFill>
              </a:rPr>
              <a:t>6c</a:t>
            </a:r>
            <a:r>
              <a:rPr lang="en-US" altLang="zh-TW" sz="4000" b="1" dirty="0">
                <a:solidFill>
                  <a:srgbClr val="FF0000"/>
                </a:solidFill>
              </a:rPr>
              <a:t> 6f 20 77 6f  72 6c 64 21 0a 00 00 00  |Hello world!....|</a:t>
            </a:r>
          </a:p>
          <a:p>
            <a:pPr marL="0" indent="0">
              <a:buNone/>
            </a:pPr>
            <a:r>
              <a:rPr lang="en-US" altLang="zh-TW" sz="4000" dirty="0"/>
              <a:t>00000170  b8 04 00 00 00 bb 01 00  00 00 b9 00 00 00 00 </a:t>
            </a:r>
            <a:r>
              <a:rPr lang="en-US" altLang="zh-TW" sz="4000" dirty="0" err="1"/>
              <a:t>ba</a:t>
            </a:r>
            <a:r>
              <a:rPr lang="en-US" altLang="zh-TW" sz="4000" dirty="0"/>
              <a:t>  |................|</a:t>
            </a:r>
          </a:p>
          <a:p>
            <a:pPr marL="0" indent="0">
              <a:buNone/>
            </a:pPr>
            <a:r>
              <a:rPr lang="en-US" altLang="zh-TW" sz="4000" dirty="0"/>
              <a:t>00000180  0d 00 00 00 cd 80 b8 01  00 00 00 bb 00 00 00 00  |................|</a:t>
            </a:r>
          </a:p>
          <a:p>
            <a:pPr marL="0" indent="0">
              <a:buNone/>
            </a:pPr>
            <a:r>
              <a:rPr lang="en-US" altLang="zh-TW" sz="4000" dirty="0"/>
              <a:t>00000190  cd 80 00 00 00 00 00 00  00 00 00 00 00 00 00 00  |................|</a:t>
            </a:r>
          </a:p>
          <a:p>
            <a:pPr marL="0" indent="0">
              <a:buNone/>
            </a:pPr>
            <a:r>
              <a:rPr lang="en-US" altLang="zh-TW" sz="4000" dirty="0"/>
              <a:t>000001a0  00 2e 64 61 74 61 00 2e  74 65 78 74 00 2e 73 68  |..data..text..</a:t>
            </a:r>
            <a:r>
              <a:rPr lang="en-US" altLang="zh-TW" sz="4000" dirty="0" err="1"/>
              <a:t>sh</a:t>
            </a:r>
            <a:r>
              <a:rPr lang="en-US" altLang="zh-TW" sz="4000" dirty="0"/>
              <a:t>|</a:t>
            </a:r>
          </a:p>
          <a:p>
            <a:pPr marL="0" indent="0">
              <a:buNone/>
            </a:pPr>
            <a:r>
              <a:rPr lang="en-US" altLang="zh-TW" sz="4000" dirty="0"/>
              <a:t>000001b0  73 74 72 74 61 62 00 2e  73 79 6d 74 61 62 00 2e  |</a:t>
            </a:r>
            <a:r>
              <a:rPr lang="en-US" altLang="zh-TW" sz="4000" dirty="0" err="1"/>
              <a:t>strtab</a:t>
            </a:r>
            <a:r>
              <a:rPr lang="en-US" altLang="zh-TW" sz="4000" dirty="0"/>
              <a:t>..</a:t>
            </a:r>
            <a:r>
              <a:rPr lang="en-US" altLang="zh-TW" sz="4000" dirty="0" err="1"/>
              <a:t>symtab</a:t>
            </a:r>
            <a:r>
              <a:rPr lang="en-US" altLang="zh-TW" sz="4000" dirty="0"/>
              <a:t>..|</a:t>
            </a:r>
          </a:p>
          <a:p>
            <a:pPr marL="0" indent="0">
              <a:buNone/>
            </a:pPr>
            <a:r>
              <a:rPr lang="en-US" altLang="zh-TW" sz="4000" dirty="0"/>
              <a:t>000001c0  73 74 72 74 61 62 00 2e  72 65 6c 2e 74 65 78 74  |</a:t>
            </a:r>
            <a:r>
              <a:rPr lang="en-US" altLang="zh-TW" sz="4000" dirty="0" err="1"/>
              <a:t>strtab</a:t>
            </a:r>
            <a:r>
              <a:rPr lang="en-US" altLang="zh-TW" sz="4000" dirty="0"/>
              <a:t>..</a:t>
            </a:r>
            <a:r>
              <a:rPr lang="en-US" altLang="zh-TW" sz="4000" dirty="0" err="1"/>
              <a:t>rel.text</a:t>
            </a:r>
            <a:r>
              <a:rPr lang="en-US" altLang="zh-TW" sz="4000" dirty="0"/>
              <a:t>|</a:t>
            </a:r>
          </a:p>
          <a:p>
            <a:pPr marL="0" indent="0">
              <a:buNone/>
            </a:pPr>
            <a:r>
              <a:rPr lang="en-US" altLang="zh-TW" sz="4000" dirty="0"/>
              <a:t>000001d0  00 00 00 00 00 00 00 00  00 00 00 00 00 00 00 00  |................|</a:t>
            </a:r>
          </a:p>
          <a:p>
            <a:pPr marL="0" indent="0">
              <a:buNone/>
            </a:pPr>
            <a:r>
              <a:rPr lang="en-US" altLang="zh-TW" sz="4000" dirty="0"/>
              <a:t>*</a:t>
            </a:r>
          </a:p>
          <a:p>
            <a:pPr marL="0" indent="0">
              <a:buNone/>
            </a:pPr>
            <a:r>
              <a:rPr lang="en-US" altLang="zh-TW" sz="4000" dirty="0" smtClean="0"/>
              <a:t>00000240  </a:t>
            </a:r>
            <a:r>
              <a:rPr lang="en-US" altLang="zh-TW" sz="4000" dirty="0"/>
              <a:t>1f 00 00 00 00 00 00 00  00 00 00 00 10 00 02 00  |................|</a:t>
            </a:r>
          </a:p>
          <a:p>
            <a:pPr marL="0" indent="0">
              <a:buNone/>
            </a:pPr>
            <a:r>
              <a:rPr lang="en-US" altLang="zh-TW" sz="4000" dirty="0"/>
              <a:t>00000250  00 68 65 6c </a:t>
            </a:r>
            <a:r>
              <a:rPr lang="en-US" altLang="zh-TW" sz="4000" dirty="0" err="1"/>
              <a:t>6c</a:t>
            </a:r>
            <a:r>
              <a:rPr lang="en-US" altLang="zh-TW" sz="4000" dirty="0"/>
              <a:t> 6f 77 6f  72 6c 64 2e 61 73 6d 00  |.helloworld.asm.|</a:t>
            </a:r>
          </a:p>
          <a:p>
            <a:pPr marL="0" indent="0">
              <a:buNone/>
            </a:pPr>
            <a:r>
              <a:rPr lang="en-US" altLang="zh-TW" sz="4000" dirty="0"/>
              <a:t>00000260  68 65 6c </a:t>
            </a:r>
            <a:r>
              <a:rPr lang="en-US" altLang="zh-TW" sz="4000" dirty="0" err="1"/>
              <a:t>6c</a:t>
            </a:r>
            <a:r>
              <a:rPr lang="en-US" altLang="zh-TW" sz="4000" dirty="0"/>
              <a:t> 6f 00 68 65  6c </a:t>
            </a:r>
            <a:r>
              <a:rPr lang="en-US" altLang="zh-TW" sz="4000" dirty="0" err="1"/>
              <a:t>6c</a:t>
            </a:r>
            <a:r>
              <a:rPr lang="en-US" altLang="zh-TW" sz="4000" dirty="0"/>
              <a:t> 6f 4c 65 6e 00 5f  |</a:t>
            </a:r>
            <a:r>
              <a:rPr lang="en-US" altLang="zh-TW" sz="4000" dirty="0" err="1"/>
              <a:t>hello.helloLen</a:t>
            </a:r>
            <a:r>
              <a:rPr lang="en-US" altLang="zh-TW" sz="4000" dirty="0"/>
              <a:t>._|</a:t>
            </a:r>
          </a:p>
          <a:p>
            <a:pPr marL="0" indent="0">
              <a:buNone/>
            </a:pPr>
            <a:r>
              <a:rPr lang="en-US" altLang="zh-TW" sz="4000" dirty="0"/>
              <a:t>00000270  73 74 61 72 74 00 00 00  00 00 00 00 00 00 00 00  |start...........|</a:t>
            </a:r>
          </a:p>
          <a:p>
            <a:pPr marL="0" indent="0">
              <a:buNone/>
            </a:pPr>
            <a:r>
              <a:rPr lang="en-US" altLang="zh-TW" sz="4000" dirty="0"/>
              <a:t>00000280  0b 00 00 00 01 02 00 00  00 00 00 00 00 00 00 00  |................|</a:t>
            </a:r>
          </a:p>
          <a:p>
            <a:pPr marL="0" indent="0">
              <a:buNone/>
            </a:pPr>
            <a:r>
              <a:rPr lang="en-US" altLang="zh-TW" sz="4000" dirty="0"/>
              <a:t>00000290</a:t>
            </a:r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57162" y="1710035"/>
            <a:ext cx="409575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2400" dirty="0" smtClean="0"/>
              <a:t>$ </a:t>
            </a:r>
            <a:r>
              <a:rPr lang="en-US" altLang="zh-TW" sz="2400" dirty="0" err="1" smtClean="0"/>
              <a:t>nasm</a:t>
            </a:r>
            <a:r>
              <a:rPr lang="en-US" altLang="zh-TW" sz="2400" dirty="0" smtClean="0"/>
              <a:t> -f elf32 helloworld.asm</a:t>
            </a:r>
          </a:p>
          <a:p>
            <a:r>
              <a:rPr lang="en-US" altLang="zh-TW" sz="2400" dirty="0" smtClean="0"/>
              <a:t>$ </a:t>
            </a:r>
            <a:r>
              <a:rPr lang="en-US" altLang="zh-TW" sz="2400" dirty="0" err="1" smtClean="0"/>
              <a:t>ld</a:t>
            </a:r>
            <a:r>
              <a:rPr lang="en-US" altLang="zh-TW" sz="2400" dirty="0" smtClean="0"/>
              <a:t> </a:t>
            </a:r>
            <a:r>
              <a:rPr lang="en-US" altLang="zh-TW" sz="2400" dirty="0" err="1" smtClean="0"/>
              <a:t>helloworld.o</a:t>
            </a:r>
            <a:r>
              <a:rPr lang="en-US" altLang="zh-TW" sz="2400" dirty="0" smtClean="0"/>
              <a:t> -o </a:t>
            </a:r>
            <a:r>
              <a:rPr lang="en-US" altLang="zh-TW" sz="2400" dirty="0" err="1" smtClean="0"/>
              <a:t>helloworld</a:t>
            </a:r>
            <a:endParaRPr lang="en-US" altLang="zh-TW" sz="2400" dirty="0" smtClean="0"/>
          </a:p>
          <a:p>
            <a:r>
              <a:rPr lang="en-US" altLang="zh-TW" sz="2400" dirty="0" smtClean="0"/>
              <a:t>$ ./hello-world</a:t>
            </a:r>
            <a:endParaRPr lang="zh-TW" altLang="en-US" sz="2400" dirty="0"/>
          </a:p>
        </p:txBody>
      </p:sp>
      <p:sp>
        <p:nvSpPr>
          <p:cNvPr id="5" name="向右箭號 4"/>
          <p:cNvSpPr/>
          <p:nvPr/>
        </p:nvSpPr>
        <p:spPr>
          <a:xfrm>
            <a:off x="3619500" y="4067175"/>
            <a:ext cx="857250" cy="66198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摘圖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2413" y="112978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執行步驟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3607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32</a:t>
            </a:r>
            <a:r>
              <a:rPr lang="zh-TW" altLang="en-US" dirty="0" smtClean="0"/>
              <a:t>位元</a:t>
            </a:r>
            <a:r>
              <a:rPr lang="en-US" altLang="zh-TW" dirty="0" smtClean="0"/>
              <a:t>Linux</a:t>
            </a:r>
            <a:r>
              <a:rPr lang="zh-TW" altLang="en-US" dirty="0" smtClean="0"/>
              <a:t>系統呼叫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http</a:t>
            </a:r>
            <a:r>
              <a:rPr lang="en-US" altLang="zh-TW" dirty="0"/>
              <a:t>://syscalls.kernelgrok.com/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959" t="7515" r="10959" b="26158"/>
          <a:stretch/>
        </p:blipFill>
        <p:spPr>
          <a:xfrm>
            <a:off x="781050" y="1847850"/>
            <a:ext cx="7672306" cy="50101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33450" y="4114800"/>
            <a:ext cx="7343775" cy="2952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向右箭號 5"/>
          <p:cNvSpPr/>
          <p:nvPr/>
        </p:nvSpPr>
        <p:spPr>
          <a:xfrm>
            <a:off x="581025" y="4019549"/>
            <a:ext cx="304800" cy="48577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右箭號 6"/>
          <p:cNvSpPr/>
          <p:nvPr/>
        </p:nvSpPr>
        <p:spPr>
          <a:xfrm>
            <a:off x="571500" y="3364704"/>
            <a:ext cx="323850" cy="43338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945315" y="3433761"/>
            <a:ext cx="7343775" cy="2952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317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71475" y="190500"/>
            <a:ext cx="8143875" cy="538164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altLang="zh-TW" sz="2000" dirty="0" err="1"/>
              <a:t>nasm</a:t>
            </a:r>
            <a:r>
              <a:rPr lang="en-US" altLang="zh-TW" sz="2000" dirty="0"/>
              <a:t> -f elf32 helloworld.asm 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-o </a:t>
            </a:r>
            <a:r>
              <a:rPr lang="en-US" altLang="zh-TW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test.o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-l test</a:t>
            </a:r>
            <a:endParaRPr lang="zh-TW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085850"/>
            <a:ext cx="5705475" cy="5091113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altLang="zh-TW" dirty="0" smtClean="0"/>
              <a:t>     </a:t>
            </a:r>
            <a:r>
              <a:rPr lang="en-US" altLang="zh-TW" dirty="0"/>
              <a:t>1                                  ;</a:t>
            </a:r>
            <a:r>
              <a:rPr lang="en-US" altLang="zh-TW" dirty="0" err="1"/>
              <a:t>nasm</a:t>
            </a:r>
            <a:r>
              <a:rPr lang="en-US" altLang="zh-TW" dirty="0"/>
              <a:t> 2.11.08</a:t>
            </a:r>
          </a:p>
          <a:p>
            <a:pPr marL="0" indent="0">
              <a:buNone/>
            </a:pPr>
            <a:r>
              <a:rPr lang="en-US" altLang="zh-TW" dirty="0"/>
              <a:t>     2                                  </a:t>
            </a:r>
          </a:p>
          <a:p>
            <a:pPr marL="0" indent="0">
              <a:buNone/>
            </a:pPr>
            <a:r>
              <a:rPr lang="en-US" altLang="zh-TW" dirty="0"/>
              <a:t>     3                                  section .data</a:t>
            </a:r>
          </a:p>
          <a:p>
            <a:pPr marL="0" indent="0">
              <a:buNone/>
            </a:pPr>
            <a:r>
              <a:rPr lang="en-US" altLang="zh-TW" dirty="0"/>
              <a:t>     4 00000000 48656C6C6F20776F72-         hello:     </a:t>
            </a:r>
            <a:r>
              <a:rPr lang="en-US" altLang="zh-TW" dirty="0" err="1"/>
              <a:t>db</a:t>
            </a:r>
            <a:r>
              <a:rPr lang="en-US" altLang="zh-TW" dirty="0"/>
              <a:t> 'Hello world!',10    ; 'Hello world!' plus a linefeed character</a:t>
            </a:r>
          </a:p>
          <a:p>
            <a:pPr marL="0" indent="0">
              <a:buNone/>
            </a:pPr>
            <a:r>
              <a:rPr lang="en-US" altLang="zh-TW" dirty="0"/>
              <a:t>     4 00000009 6C64210A           </a:t>
            </a:r>
          </a:p>
          <a:p>
            <a:pPr marL="0" indent="0">
              <a:buNone/>
            </a:pPr>
            <a:r>
              <a:rPr lang="en-US" altLang="zh-TW" dirty="0"/>
              <a:t>     5                                      </a:t>
            </a:r>
            <a:r>
              <a:rPr lang="en-US" altLang="zh-TW" dirty="0" err="1"/>
              <a:t>helloLen</a:t>
            </a:r>
            <a:r>
              <a:rPr lang="en-US" altLang="zh-TW" dirty="0"/>
              <a:t>:  </a:t>
            </a:r>
            <a:r>
              <a:rPr lang="en-US" altLang="zh-TW" dirty="0" err="1"/>
              <a:t>equ</a:t>
            </a:r>
            <a:r>
              <a:rPr lang="en-US" altLang="zh-TW" dirty="0"/>
              <a:t> $-hello             ; Length of the 'Hello world!' string</a:t>
            </a:r>
          </a:p>
          <a:p>
            <a:pPr marL="0" indent="0">
              <a:buNone/>
            </a:pPr>
            <a:r>
              <a:rPr lang="en-US" altLang="zh-TW" dirty="0"/>
              <a:t>     6                                  </a:t>
            </a:r>
          </a:p>
          <a:p>
            <a:pPr marL="0" indent="0">
              <a:buNone/>
            </a:pPr>
            <a:r>
              <a:rPr lang="en-US" altLang="zh-TW" dirty="0"/>
              <a:t>     7                                  section .text</a:t>
            </a:r>
          </a:p>
          <a:p>
            <a:pPr marL="0" indent="0">
              <a:buNone/>
            </a:pPr>
            <a:r>
              <a:rPr lang="en-US" altLang="zh-TW" dirty="0"/>
              <a:t>     8                                  	global _start</a:t>
            </a:r>
          </a:p>
          <a:p>
            <a:pPr marL="0" indent="0">
              <a:buNone/>
            </a:pPr>
            <a:r>
              <a:rPr lang="en-US" altLang="zh-TW" dirty="0"/>
              <a:t>     9                                  </a:t>
            </a:r>
          </a:p>
          <a:p>
            <a:pPr marL="0" indent="0">
              <a:buNone/>
            </a:pPr>
            <a:r>
              <a:rPr lang="en-US" altLang="zh-TW" dirty="0"/>
              <a:t>    10                                  _start:</a:t>
            </a:r>
          </a:p>
          <a:p>
            <a:pPr marL="0" indent="0">
              <a:buNone/>
            </a:pPr>
            <a:r>
              <a:rPr lang="en-US" altLang="zh-TW" dirty="0"/>
              <a:t>    11 00000000 B804000000              	</a:t>
            </a:r>
            <a:r>
              <a:rPr lang="en-US" altLang="zh-TW" dirty="0" err="1"/>
              <a:t>mov</a:t>
            </a:r>
            <a:r>
              <a:rPr lang="en-US" altLang="zh-TW" dirty="0"/>
              <a:t> eax,4            ; The system call for write (</a:t>
            </a:r>
            <a:r>
              <a:rPr lang="en-US" altLang="zh-TW" dirty="0" err="1"/>
              <a:t>sys_write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    12 00000005 BB01000000              	</a:t>
            </a:r>
            <a:r>
              <a:rPr lang="en-US" altLang="zh-TW" dirty="0" err="1"/>
              <a:t>mov</a:t>
            </a:r>
            <a:r>
              <a:rPr lang="en-US" altLang="zh-TW" dirty="0"/>
              <a:t> ebx,1            ; File descriptor 1 - standard output</a:t>
            </a:r>
          </a:p>
          <a:p>
            <a:pPr marL="0" indent="0">
              <a:buNone/>
            </a:pPr>
            <a:r>
              <a:rPr lang="en-US" altLang="zh-TW" dirty="0"/>
              <a:t>    13 0000000A B9[00000000]            	</a:t>
            </a:r>
            <a:r>
              <a:rPr lang="en-US" altLang="zh-TW" dirty="0" err="1"/>
              <a:t>mov</a:t>
            </a:r>
            <a:r>
              <a:rPr lang="en-US" altLang="zh-TW" dirty="0"/>
              <a:t> </a:t>
            </a:r>
            <a:r>
              <a:rPr lang="en-US" altLang="zh-TW" dirty="0" err="1"/>
              <a:t>ecx,hello</a:t>
            </a:r>
            <a:r>
              <a:rPr lang="en-US" altLang="zh-TW" dirty="0"/>
              <a:t>        ; Put the offset of hello in </a:t>
            </a:r>
            <a:r>
              <a:rPr lang="en-US" altLang="zh-TW" dirty="0" err="1"/>
              <a:t>ecx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 14 0000000F BA0D000000              	</a:t>
            </a:r>
            <a:r>
              <a:rPr lang="en-US" altLang="zh-TW" dirty="0" err="1"/>
              <a:t>mov</a:t>
            </a:r>
            <a:r>
              <a:rPr lang="en-US" altLang="zh-TW" dirty="0"/>
              <a:t> </a:t>
            </a:r>
            <a:r>
              <a:rPr lang="en-US" altLang="zh-TW" dirty="0" err="1"/>
              <a:t>edx,helloLen</a:t>
            </a:r>
            <a:r>
              <a:rPr lang="en-US" altLang="zh-TW" dirty="0"/>
              <a:t>     ; </a:t>
            </a:r>
            <a:r>
              <a:rPr lang="en-US" altLang="zh-TW" dirty="0" err="1"/>
              <a:t>helloLen</a:t>
            </a:r>
            <a:r>
              <a:rPr lang="en-US" altLang="zh-TW" dirty="0"/>
              <a:t> is a constant, so we don't need to say</a:t>
            </a:r>
          </a:p>
          <a:p>
            <a:pPr marL="0" indent="0">
              <a:buNone/>
            </a:pPr>
            <a:r>
              <a:rPr lang="en-US" altLang="zh-TW" dirty="0"/>
              <a:t>    15                                  	                     ;  </a:t>
            </a:r>
            <a:r>
              <a:rPr lang="en-US" altLang="zh-TW" dirty="0" err="1"/>
              <a:t>mov</a:t>
            </a:r>
            <a:r>
              <a:rPr lang="en-US" altLang="zh-TW" dirty="0"/>
              <a:t> </a:t>
            </a:r>
            <a:r>
              <a:rPr lang="en-US" altLang="zh-TW" dirty="0" err="1"/>
              <a:t>edx</a:t>
            </a:r>
            <a:r>
              <a:rPr lang="en-US" altLang="zh-TW" dirty="0"/>
              <a:t>,[</a:t>
            </a:r>
            <a:r>
              <a:rPr lang="en-US" altLang="zh-TW" dirty="0" err="1"/>
              <a:t>helloLen</a:t>
            </a:r>
            <a:r>
              <a:rPr lang="en-US" altLang="zh-TW" dirty="0"/>
              <a:t>] to get it's actual value</a:t>
            </a:r>
          </a:p>
          <a:p>
            <a:pPr marL="0" indent="0">
              <a:buNone/>
            </a:pPr>
            <a:r>
              <a:rPr lang="en-US" altLang="zh-TW" dirty="0"/>
              <a:t>    16 00000014 CD80                    	</a:t>
            </a:r>
            <a:r>
              <a:rPr lang="en-US" altLang="zh-TW" dirty="0" err="1"/>
              <a:t>int</a:t>
            </a:r>
            <a:r>
              <a:rPr lang="en-US" altLang="zh-TW" dirty="0"/>
              <a:t> 80h              ; Call the kernel</a:t>
            </a:r>
          </a:p>
          <a:p>
            <a:pPr marL="0" indent="0">
              <a:buNone/>
            </a:pPr>
            <a:r>
              <a:rPr lang="en-US" altLang="zh-TW" dirty="0"/>
              <a:t>    17                                  </a:t>
            </a:r>
          </a:p>
          <a:p>
            <a:pPr marL="0" indent="0">
              <a:buNone/>
            </a:pPr>
            <a:r>
              <a:rPr lang="en-US" altLang="zh-TW" dirty="0"/>
              <a:t>    18 00000016 B801000000              	</a:t>
            </a:r>
            <a:r>
              <a:rPr lang="en-US" altLang="zh-TW" dirty="0" err="1"/>
              <a:t>mov</a:t>
            </a:r>
            <a:r>
              <a:rPr lang="en-US" altLang="zh-TW" dirty="0"/>
              <a:t> eax,1            ; The system call for exit (</a:t>
            </a:r>
            <a:r>
              <a:rPr lang="en-US" altLang="zh-TW" dirty="0" err="1"/>
              <a:t>sys_exit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    19 0000001B BB00000000              	</a:t>
            </a:r>
            <a:r>
              <a:rPr lang="en-US" altLang="zh-TW" dirty="0" err="1"/>
              <a:t>mov</a:t>
            </a:r>
            <a:r>
              <a:rPr lang="en-US" altLang="zh-TW" dirty="0"/>
              <a:t> ebx,0            ; Exit with return code of 0 (no error)</a:t>
            </a:r>
          </a:p>
          <a:p>
            <a:pPr marL="0" indent="0">
              <a:buNone/>
            </a:pPr>
            <a:r>
              <a:rPr lang="en-US" altLang="zh-TW" dirty="0"/>
              <a:t>    20 00000020 CD80                    	</a:t>
            </a:r>
            <a:r>
              <a:rPr lang="en-US" altLang="zh-TW" dirty="0" err="1"/>
              <a:t>int</a:t>
            </a:r>
            <a:r>
              <a:rPr lang="en-US" altLang="zh-TW" dirty="0"/>
              <a:t> 80h;</a:t>
            </a:r>
          </a:p>
          <a:p>
            <a:pPr marL="0" indent="0">
              <a:buNone/>
            </a:pPr>
            <a:r>
              <a:rPr lang="en-US" altLang="zh-TW" dirty="0"/>
              <a:t>    21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14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210" y="1314450"/>
            <a:ext cx="8042560" cy="51911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00210" y="2209800"/>
            <a:ext cx="3971790" cy="24479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 smtClean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 smtClean="0">
              <a:solidFill>
                <a:srgbClr val="0070C0"/>
              </a:solidFill>
            </a:endParaRPr>
          </a:p>
          <a:p>
            <a:pPr algn="ctr"/>
            <a:r>
              <a:rPr lang="zh-TW" altLang="en-US" dirty="0" smtClean="0">
                <a:solidFill>
                  <a:srgbClr val="0070C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①</a:t>
            </a:r>
            <a:r>
              <a:rPr lang="zh-TW" altLang="en-US" dirty="0" smtClean="0">
                <a:solidFill>
                  <a:srgbClr val="0070C0"/>
                </a:solidFill>
              </a:rPr>
              <a:t>程式碼寫在此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8" name="向右箭號 7"/>
          <p:cNvSpPr/>
          <p:nvPr/>
        </p:nvSpPr>
        <p:spPr>
          <a:xfrm>
            <a:off x="238125" y="1778795"/>
            <a:ext cx="362085" cy="4953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Ａ</a:t>
            </a:r>
            <a:endParaRPr lang="zh-TW" altLang="en-US" sz="1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向右箭號 8"/>
          <p:cNvSpPr/>
          <p:nvPr/>
        </p:nvSpPr>
        <p:spPr>
          <a:xfrm>
            <a:off x="238125" y="5334000"/>
            <a:ext cx="362085" cy="4953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Ｂ</a:t>
            </a:r>
            <a:endParaRPr lang="zh-TW" altLang="en-US" sz="1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0210" y="5943600"/>
            <a:ext cx="1342890" cy="7715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 smtClean="0"/>
          </a:p>
          <a:p>
            <a:r>
              <a:rPr lang="zh-TW" altLang="en-US" dirty="0" smtClean="0">
                <a:solidFill>
                  <a:srgbClr val="0070C0"/>
                </a:solidFill>
                <a:latin typeface="Yu Mincho" panose="02020400000000000000" pitchFamily="18" charset="-128"/>
                <a:ea typeface="Yu Mincho" panose="02020400000000000000" pitchFamily="18" charset="-128"/>
              </a:rPr>
              <a:t>②</a:t>
            </a:r>
            <a:r>
              <a:rPr lang="zh-TW" altLang="en-US" dirty="0" smtClean="0">
                <a:solidFill>
                  <a:srgbClr val="0070C0"/>
                </a:solidFill>
              </a:rPr>
              <a:t>執行結果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11" name="矩形圖說文字 10"/>
          <p:cNvSpPr/>
          <p:nvPr/>
        </p:nvSpPr>
        <p:spPr>
          <a:xfrm>
            <a:off x="0" y="0"/>
            <a:ext cx="9144000" cy="866775"/>
          </a:xfrm>
          <a:prstGeom prst="wedgeRectCallout">
            <a:avLst>
              <a:gd name="adj1" fmla="val -20833"/>
              <a:gd name="adj2" fmla="val 73489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/>
              <a:t>使用線上組譯器</a:t>
            </a:r>
          </a:p>
          <a:p>
            <a:r>
              <a:rPr lang="en-US" altLang="zh-TW" dirty="0" smtClean="0"/>
              <a:t>http</a:t>
            </a:r>
            <a:r>
              <a:rPr lang="en-US" altLang="zh-TW" dirty="0"/>
              <a:t>://</a:t>
            </a:r>
            <a:r>
              <a:rPr lang="en-US" altLang="zh-TW" dirty="0" smtClean="0"/>
              <a:t>rextester.com/l/nasm_online_compiler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267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 smtClean="0"/>
              <a:t>64</a:t>
            </a:r>
            <a:r>
              <a:rPr lang="zh-TW" altLang="en-US" sz="4800" dirty="0" smtClean="0"/>
              <a:t>位元</a:t>
            </a:r>
            <a:r>
              <a:rPr lang="en-US" altLang="zh-TW" sz="4800" dirty="0" smtClean="0"/>
              <a:t>NASM </a:t>
            </a:r>
            <a:r>
              <a:rPr lang="zh-TW" altLang="en-US" sz="4800" dirty="0" smtClean="0"/>
              <a:t>組合程式</a:t>
            </a:r>
            <a:endParaRPr lang="en-US" altLang="zh-TW" sz="4800" dirty="0" smtClean="0"/>
          </a:p>
          <a:p>
            <a:pPr algn="ctr"/>
            <a:r>
              <a:rPr lang="en-US" altLang="zh-TW" sz="4800" dirty="0" smtClean="0"/>
              <a:t>64-bit x64</a:t>
            </a:r>
            <a:endParaRPr lang="en-US" altLang="zh-TW" sz="4800" dirty="0"/>
          </a:p>
        </p:txBody>
      </p:sp>
    </p:spTree>
    <p:extLst>
      <p:ext uri="{BB962C8B-B14F-4D97-AF65-F5344CB8AC3E}">
        <p14:creationId xmlns:p14="http://schemas.microsoft.com/office/powerpoint/2010/main" val="2528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295776" y="133349"/>
            <a:ext cx="4648200" cy="653415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zh-TW" dirty="0"/>
              <a:t>; 64-bit "Hello World!" in Linux NASM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global _start           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 global entry point export for 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ld</a:t>
            </a:r>
            <a:endParaRPr lang="en-US" altLang="zh-TW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section .text</a:t>
            </a:r>
          </a:p>
          <a:p>
            <a:pPr marL="0" indent="0">
              <a:buNone/>
            </a:pPr>
            <a:r>
              <a:rPr lang="en-US" altLang="zh-TW" dirty="0"/>
              <a:t>_start: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 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sys_write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stdout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message, length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zh-TW" dirty="0"/>
              <a:t>    </a:t>
            </a:r>
            <a:r>
              <a:rPr lang="en-US" altLang="zh-TW" dirty="0" err="1"/>
              <a:t>mov</a:t>
            </a:r>
            <a:r>
              <a:rPr lang="en-US" altLang="zh-TW" dirty="0"/>
              <a:t>    </a:t>
            </a:r>
            <a:r>
              <a:rPr lang="en-US" altLang="zh-TW" dirty="0" err="1"/>
              <a:t>rax</a:t>
            </a:r>
            <a:r>
              <a:rPr lang="en-US" altLang="zh-TW" dirty="0"/>
              <a:t>, 1        ; </a:t>
            </a:r>
            <a:r>
              <a:rPr lang="en-US" altLang="zh-TW" dirty="0" err="1"/>
              <a:t>sys_write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 </a:t>
            </a:r>
            <a:r>
              <a:rPr lang="en-US" altLang="zh-TW" dirty="0" err="1"/>
              <a:t>mov</a:t>
            </a:r>
            <a:r>
              <a:rPr lang="en-US" altLang="zh-TW" dirty="0"/>
              <a:t>    </a:t>
            </a:r>
            <a:r>
              <a:rPr lang="en-US" altLang="zh-TW" dirty="0" err="1"/>
              <a:t>rdi</a:t>
            </a:r>
            <a:r>
              <a:rPr lang="en-US" altLang="zh-TW" dirty="0"/>
              <a:t>, 1        ; </a:t>
            </a:r>
            <a:r>
              <a:rPr lang="en-US" altLang="zh-TW" dirty="0" err="1"/>
              <a:t>stdout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 </a:t>
            </a:r>
            <a:r>
              <a:rPr lang="en-US" altLang="zh-TW" dirty="0" err="1"/>
              <a:t>mov</a:t>
            </a:r>
            <a:r>
              <a:rPr lang="en-US" altLang="zh-TW" dirty="0"/>
              <a:t>    </a:t>
            </a:r>
            <a:r>
              <a:rPr lang="en-US" altLang="zh-TW" dirty="0" err="1"/>
              <a:t>rsi</a:t>
            </a:r>
            <a:r>
              <a:rPr lang="en-US" altLang="zh-TW" dirty="0"/>
              <a:t>, </a:t>
            </a:r>
            <a:r>
              <a:rPr lang="en-US" altLang="zh-TW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message</a:t>
            </a:r>
            <a:r>
              <a:rPr lang="en-US" altLang="zh-TW" dirty="0"/>
              <a:t>    ; message address</a:t>
            </a:r>
          </a:p>
          <a:p>
            <a:pPr marL="0" indent="0">
              <a:buNone/>
            </a:pPr>
            <a:r>
              <a:rPr lang="en-US" altLang="zh-TW" dirty="0"/>
              <a:t>    </a:t>
            </a:r>
            <a:r>
              <a:rPr lang="en-US" altLang="zh-TW" dirty="0" err="1"/>
              <a:t>mov</a:t>
            </a:r>
            <a:r>
              <a:rPr lang="en-US" altLang="zh-TW" dirty="0"/>
              <a:t>    </a:t>
            </a:r>
            <a:r>
              <a:rPr lang="en-US" altLang="zh-TW" dirty="0" err="1"/>
              <a:t>rdx</a:t>
            </a:r>
            <a:r>
              <a:rPr lang="en-US" altLang="zh-TW" dirty="0"/>
              <a:t>, </a:t>
            </a:r>
            <a:r>
              <a:rPr lang="en-US" altLang="zh-TW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</a:t>
            </a:r>
            <a:r>
              <a:rPr lang="en-US" altLang="zh-TW" dirty="0"/>
              <a:t>    ; message string length</a:t>
            </a:r>
          </a:p>
          <a:p>
            <a:pPr marL="0" indent="0">
              <a:buNone/>
            </a:pPr>
            <a:r>
              <a:rPr lang="en-US" altLang="zh-TW" dirty="0"/>
              <a:t>    </a:t>
            </a:r>
            <a:r>
              <a:rPr lang="en-US" altLang="zh-TW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syscall</a:t>
            </a:r>
            <a:endParaRPr lang="en-US" altLang="zh-TW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 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sys_exit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return_code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zh-TW" dirty="0"/>
              <a:t>    </a:t>
            </a:r>
            <a:r>
              <a:rPr lang="en-US" altLang="zh-TW" dirty="0" err="1"/>
              <a:t>mov</a:t>
            </a:r>
            <a:r>
              <a:rPr lang="en-US" altLang="zh-TW" dirty="0"/>
              <a:t>    </a:t>
            </a:r>
            <a:r>
              <a:rPr lang="en-US" altLang="zh-TW" dirty="0" err="1"/>
              <a:t>rax</a:t>
            </a:r>
            <a:r>
              <a:rPr lang="en-US" altLang="zh-TW" dirty="0"/>
              <a:t>, 60        ; </a:t>
            </a:r>
            <a:r>
              <a:rPr lang="en-US" altLang="zh-TW" dirty="0" err="1"/>
              <a:t>sys_exit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 </a:t>
            </a:r>
            <a:r>
              <a:rPr lang="en-US" altLang="zh-TW" dirty="0" err="1"/>
              <a:t>mov</a:t>
            </a:r>
            <a:r>
              <a:rPr lang="en-US" altLang="zh-TW" dirty="0"/>
              <a:t>    </a:t>
            </a:r>
            <a:r>
              <a:rPr lang="en-US" altLang="zh-TW" dirty="0" err="1"/>
              <a:t>rdi</a:t>
            </a:r>
            <a:r>
              <a:rPr lang="en-US" altLang="zh-TW" dirty="0"/>
              <a:t>, 0        ; return 0 (success)</a:t>
            </a:r>
          </a:p>
          <a:p>
            <a:pPr marL="0" indent="0">
              <a:buNone/>
            </a:pPr>
            <a:r>
              <a:rPr lang="en-US" altLang="zh-TW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en-US" altLang="zh-TW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syscall</a:t>
            </a:r>
            <a:endParaRPr lang="en-US" altLang="zh-TW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section .data</a:t>
            </a:r>
          </a:p>
          <a:p>
            <a:pPr marL="0" indent="0">
              <a:buNone/>
            </a:pPr>
            <a:r>
              <a:rPr lang="en-US" altLang="zh-TW" sz="2200" dirty="0"/>
              <a:t>    </a:t>
            </a:r>
            <a:r>
              <a:rPr lang="en-US" altLang="zh-TW" sz="2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message</a:t>
            </a:r>
            <a:r>
              <a:rPr lang="en-US" altLang="zh-TW" sz="2200" dirty="0"/>
              <a:t>: </a:t>
            </a:r>
            <a:r>
              <a:rPr lang="en-US" altLang="zh-TW" sz="2200" dirty="0" err="1"/>
              <a:t>db</a:t>
            </a:r>
            <a:r>
              <a:rPr lang="en-US" altLang="zh-TW" sz="2200" dirty="0"/>
              <a:t> 'Hello, world!',0x0A    ; message and newline</a:t>
            </a:r>
          </a:p>
          <a:p>
            <a:pPr marL="0" indent="0">
              <a:buNone/>
            </a:pPr>
            <a:r>
              <a:rPr lang="en-US" altLang="zh-TW" sz="2200" dirty="0"/>
              <a:t>    </a:t>
            </a:r>
            <a:r>
              <a:rPr lang="en-US" altLang="zh-TW" sz="2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</a:t>
            </a:r>
            <a:r>
              <a:rPr lang="en-US" altLang="zh-TW" sz="2200" dirty="0"/>
              <a:t>:    </a:t>
            </a:r>
            <a:r>
              <a:rPr lang="en-US" altLang="zh-TW" sz="2200" dirty="0" err="1"/>
              <a:t>equ</a:t>
            </a:r>
            <a:r>
              <a:rPr lang="en-US" altLang="zh-TW" sz="2200" dirty="0"/>
              <a:t>    $-message        ; NASM definition pseudo-instruction</a:t>
            </a:r>
            <a:endParaRPr lang="zh-TW" altLang="en-US" sz="2200" dirty="0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2095500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600" dirty="0" smtClean="0"/>
              <a:t>64</a:t>
            </a:r>
          </a:p>
          <a:p>
            <a:pPr algn="ctr"/>
            <a:endParaRPr lang="en-US" altLang="zh-TW" sz="6600" dirty="0"/>
          </a:p>
          <a:p>
            <a:pPr algn="ctr"/>
            <a:endParaRPr lang="en-US" altLang="zh-TW" sz="6600" dirty="0" smtClean="0"/>
          </a:p>
          <a:p>
            <a:pPr algn="ctr"/>
            <a:endParaRPr lang="en-US" altLang="zh-TW" sz="6600" dirty="0"/>
          </a:p>
          <a:p>
            <a:pPr algn="ctr"/>
            <a:endParaRPr lang="en-US" altLang="zh-TW" sz="6600" dirty="0" smtClean="0"/>
          </a:p>
          <a:p>
            <a:pPr algn="ctr"/>
            <a:endParaRPr lang="zh-TW" altLang="en-US" sz="6600" dirty="0"/>
          </a:p>
        </p:txBody>
      </p:sp>
      <p:sp>
        <p:nvSpPr>
          <p:cNvPr id="2" name="向右箭號 1"/>
          <p:cNvSpPr/>
          <p:nvPr/>
        </p:nvSpPr>
        <p:spPr>
          <a:xfrm>
            <a:off x="3152776" y="1962150"/>
            <a:ext cx="1333500" cy="714375"/>
          </a:xfrm>
          <a:prstGeom prst="rightArrow">
            <a:avLst>
              <a:gd name="adj1" fmla="val 50000"/>
              <a:gd name="adj2" fmla="val 34615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系統呼叫</a:t>
            </a:r>
            <a:endParaRPr lang="zh-TW" altLang="en-US" dirty="0"/>
          </a:p>
        </p:txBody>
      </p:sp>
      <p:sp>
        <p:nvSpPr>
          <p:cNvPr id="5" name="向右箭號 4"/>
          <p:cNvSpPr/>
          <p:nvPr/>
        </p:nvSpPr>
        <p:spPr>
          <a:xfrm>
            <a:off x="3152776" y="3957637"/>
            <a:ext cx="1333500" cy="714375"/>
          </a:xfrm>
          <a:prstGeom prst="rightArrow">
            <a:avLst>
              <a:gd name="adj1" fmla="val 50000"/>
              <a:gd name="adj2" fmla="val 34615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系統呼叫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276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66700" y="307976"/>
            <a:ext cx="7886700" cy="977899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64</a:t>
            </a:r>
            <a:r>
              <a:rPr lang="zh-TW" altLang="en-US" dirty="0" smtClean="0"/>
              <a:t>位元</a:t>
            </a:r>
            <a:r>
              <a:rPr lang="en-US" altLang="zh-TW" dirty="0"/>
              <a:t>Linux</a:t>
            </a:r>
            <a:r>
              <a:rPr lang="zh-TW" altLang="en-US" dirty="0"/>
              <a:t>系統</a:t>
            </a:r>
            <a:r>
              <a:rPr lang="zh-TW" altLang="en-US" dirty="0" smtClean="0"/>
              <a:t>呼叫</a:t>
            </a:r>
            <a:r>
              <a:rPr lang="en-US" altLang="zh-TW" dirty="0" smtClean="0"/>
              <a:t>[1/60]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sz="2000" dirty="0"/>
              <a:t>http://blog.rchapman.org/posts/Linux_System_Call_Table_for_x86_64/</a:t>
            </a:r>
            <a:endParaRPr lang="zh-TW" altLang="en-US" sz="20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994" t="28967" r="2882" b="6458"/>
          <a:stretch/>
        </p:blipFill>
        <p:spPr>
          <a:xfrm>
            <a:off x="1190625" y="1285875"/>
            <a:ext cx="6867525" cy="523493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257300" y="2200275"/>
            <a:ext cx="4810125" cy="3238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向右箭號 5"/>
          <p:cNvSpPr/>
          <p:nvPr/>
        </p:nvSpPr>
        <p:spPr>
          <a:xfrm>
            <a:off x="790575" y="2019300"/>
            <a:ext cx="352425" cy="6858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017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397" y="362578"/>
            <a:ext cx="4257675" cy="1325563"/>
          </a:xfrm>
        </p:spPr>
        <p:txBody>
          <a:bodyPr>
            <a:normAutofit/>
          </a:bodyPr>
          <a:lstStyle/>
          <a:p>
            <a:r>
              <a:rPr lang="zh-TW" altLang="en-US" sz="2400" dirty="0" smtClean="0"/>
              <a:t>最新版的定義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1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</a:t>
            </a:r>
            <a:r>
              <a:rPr lang="en-US" altLang="zh-TW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://github.com/torvalds</a:t>
            </a:r>
            <a:r>
              <a:rPr lang="en-US" altLang="zh-TW" sz="1800" dirty="0"/>
              <a:t>/linux/blob/master/arch/x86/entry/syscalls/</a:t>
            </a:r>
            <a:r>
              <a:rPr lang="en-US" altLang="zh-TW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syscall_64.tbl</a:t>
            </a:r>
            <a:endParaRPr lang="zh-TW" altLang="en-US" sz="1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5392" t="8207" r="8088" b="10811"/>
          <a:stretch/>
        </p:blipFill>
        <p:spPr>
          <a:xfrm>
            <a:off x="229423" y="1916742"/>
            <a:ext cx="4103625" cy="3426784"/>
          </a:xfrm>
          <a:prstGeom prst="rect">
            <a:avLst/>
          </a:prstGeom>
        </p:spPr>
      </p:pic>
      <p:pic>
        <p:nvPicPr>
          <p:cNvPr id="5" name="內容版面配置區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372229" y="238753"/>
            <a:ext cx="4771771" cy="623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0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0045" y="1350356"/>
            <a:ext cx="7886700" cy="140335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zh-TW" dirty="0"/>
              <a:t>Assembled into machine code by </a:t>
            </a:r>
            <a:r>
              <a:rPr lang="en-US" altLang="zh-TW" dirty="0" smtClean="0"/>
              <a:t>assembler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TW" dirty="0"/>
              <a:t>Executed at runtime by the </a:t>
            </a:r>
            <a:r>
              <a:rPr lang="en-US" altLang="zh-TW" dirty="0" smtClean="0"/>
              <a:t>CPU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TW" dirty="0"/>
              <a:t>We use the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Intel IA-32 instruction 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</a:t>
            </a:r>
            <a:endParaRPr lang="en-US" altLang="zh-TW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5" name="矩形圖說文字 4"/>
          <p:cNvSpPr/>
          <p:nvPr/>
        </p:nvSpPr>
        <p:spPr>
          <a:xfrm>
            <a:off x="0" y="1"/>
            <a:ext cx="9144000" cy="1145040"/>
          </a:xfrm>
          <a:prstGeom prst="wedgeRectCallou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600" dirty="0" smtClean="0"/>
              <a:t>指令</a:t>
            </a:r>
            <a:r>
              <a:rPr lang="en-US" altLang="zh-TW" sz="3600" dirty="0" smtClean="0"/>
              <a:t>(instruction)</a:t>
            </a:r>
          </a:p>
          <a:p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3167926" y="3547208"/>
            <a:ext cx="1105367" cy="64633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Label </a:t>
            </a:r>
            <a:endParaRPr lang="en-US" altLang="zh-TW" dirty="0" smtClean="0">
              <a:solidFill>
                <a:schemeClr val="bg1"/>
              </a:solidFill>
            </a:endParaRPr>
          </a:p>
          <a:p>
            <a:r>
              <a:rPr lang="en-US" altLang="zh-TW" dirty="0" smtClean="0">
                <a:solidFill>
                  <a:schemeClr val="bg1"/>
                </a:solidFill>
              </a:rPr>
              <a:t>(</a:t>
            </a:r>
            <a:r>
              <a:rPr lang="en-US" altLang="zh-TW" dirty="0">
                <a:solidFill>
                  <a:schemeClr val="bg1"/>
                </a:solidFill>
              </a:rPr>
              <a:t>optional)</a:t>
            </a:r>
          </a:p>
        </p:txBody>
      </p:sp>
      <p:sp>
        <p:nvSpPr>
          <p:cNvPr id="8" name="矩形 7"/>
          <p:cNvSpPr/>
          <p:nvPr/>
        </p:nvSpPr>
        <p:spPr>
          <a:xfrm>
            <a:off x="4422718" y="3547207"/>
            <a:ext cx="1265090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Mnemonic </a:t>
            </a:r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required)</a:t>
            </a:r>
          </a:p>
        </p:txBody>
      </p:sp>
      <p:sp>
        <p:nvSpPr>
          <p:cNvPr id="9" name="矩形 8"/>
          <p:cNvSpPr/>
          <p:nvPr/>
        </p:nvSpPr>
        <p:spPr>
          <a:xfrm>
            <a:off x="5875333" y="3537039"/>
            <a:ext cx="1069267" cy="677108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Operand </a:t>
            </a:r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depends on </a:t>
            </a:r>
            <a:endParaRPr lang="en-US" altLang="zh-TW" sz="1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instruction)</a:t>
            </a:r>
          </a:p>
        </p:txBody>
      </p:sp>
      <p:sp>
        <p:nvSpPr>
          <p:cNvPr id="10" name="矩形 9"/>
          <p:cNvSpPr/>
          <p:nvPr/>
        </p:nvSpPr>
        <p:spPr>
          <a:xfrm>
            <a:off x="7138897" y="3548136"/>
            <a:ext cx="1238929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Comment </a:t>
            </a:r>
          </a:p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optional)</a:t>
            </a:r>
          </a:p>
        </p:txBody>
      </p:sp>
      <p:sp>
        <p:nvSpPr>
          <p:cNvPr id="11" name="矩形 10"/>
          <p:cNvSpPr/>
          <p:nvPr/>
        </p:nvSpPr>
        <p:spPr>
          <a:xfrm>
            <a:off x="1639440" y="2986035"/>
            <a:ext cx="2031325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Instruction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格式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430041" y="5157254"/>
            <a:ext cx="171335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 err="1"/>
              <a:t>inc</a:t>
            </a:r>
            <a:r>
              <a:rPr lang="en-US" altLang="zh-TW" dirty="0"/>
              <a:t> </a:t>
            </a:r>
            <a:r>
              <a:rPr lang="en-US" altLang="zh-TW" dirty="0" err="1"/>
              <a:t>eax</a:t>
            </a:r>
            <a:r>
              <a:rPr lang="en-US" altLang="zh-TW" dirty="0"/>
              <a:t> ; register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287779" y="5157254"/>
            <a:ext cx="460382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</a:t>
            </a:r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867231" y="5147086"/>
            <a:ext cx="507960" cy="36933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chemeClr val="bg1"/>
                </a:solidFill>
              </a:rPr>
              <a:t>eax</a:t>
            </a:r>
            <a:endParaRPr lang="en-US" altLang="zh-TW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130795" y="5158183"/>
            <a:ext cx="102470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 register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4240584" y="5331752"/>
            <a:ext cx="78197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1166811" y="5663727"/>
            <a:ext cx="297658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add </a:t>
            </a:r>
            <a:r>
              <a:rPr lang="en-US" altLang="zh-TW" dirty="0" err="1"/>
              <a:t>ebx,ecx</a:t>
            </a:r>
            <a:r>
              <a:rPr lang="en-US" altLang="zh-TW" dirty="0"/>
              <a:t> ; register, register</a:t>
            </a:r>
            <a:endParaRPr lang="zh-TW" altLang="en-US" dirty="0"/>
          </a:p>
        </p:txBody>
      </p:sp>
      <p:cxnSp>
        <p:nvCxnSpPr>
          <p:cNvPr id="19" name="直線單箭頭接點 18"/>
          <p:cNvCxnSpPr/>
          <p:nvPr/>
        </p:nvCxnSpPr>
        <p:spPr>
          <a:xfrm>
            <a:off x="4221534" y="5848393"/>
            <a:ext cx="78197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5202819" y="5684213"/>
            <a:ext cx="545342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</a:t>
            </a:r>
          </a:p>
        </p:txBody>
      </p:sp>
      <p:sp>
        <p:nvSpPr>
          <p:cNvPr id="21" name="矩形 20"/>
          <p:cNvSpPr/>
          <p:nvPr/>
        </p:nvSpPr>
        <p:spPr>
          <a:xfrm>
            <a:off x="5875333" y="5674045"/>
            <a:ext cx="886974" cy="36933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chemeClr val="bg1"/>
                </a:solidFill>
              </a:rPr>
              <a:t>ebx,ecx</a:t>
            </a:r>
            <a:endParaRPr lang="en-US" altLang="zh-TW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138897" y="5685142"/>
            <a:ext cx="184300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 register, register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301865" y="4596277"/>
            <a:ext cx="184153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 err="1"/>
              <a:t>stc</a:t>
            </a:r>
            <a:r>
              <a:rPr lang="en-US" altLang="zh-TW" dirty="0"/>
              <a:t> ; set Carry flag</a:t>
            </a:r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5287779" y="4596277"/>
            <a:ext cx="460382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stc</a:t>
            </a:r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130795" y="4597206"/>
            <a:ext cx="155465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 set Carry flag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7" name="直線單箭頭接點 26"/>
          <p:cNvCxnSpPr/>
          <p:nvPr/>
        </p:nvCxnSpPr>
        <p:spPr>
          <a:xfrm>
            <a:off x="4240584" y="4770775"/>
            <a:ext cx="78197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 flipV="1">
            <a:off x="1166811" y="4393731"/>
            <a:ext cx="7493505" cy="20609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35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圖說文字 3"/>
          <p:cNvSpPr/>
          <p:nvPr/>
        </p:nvSpPr>
        <p:spPr>
          <a:xfrm>
            <a:off x="0" y="0"/>
            <a:ext cx="9144000" cy="866775"/>
          </a:xfrm>
          <a:prstGeom prst="wedgeRectCallou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/>
              <a:t>使用線上組譯器</a:t>
            </a:r>
          </a:p>
          <a:p>
            <a:r>
              <a:rPr lang="en-US" altLang="zh-TW" dirty="0" smtClean="0"/>
              <a:t>http</a:t>
            </a:r>
            <a:r>
              <a:rPr lang="en-US" altLang="zh-TW" dirty="0"/>
              <a:t>://</a:t>
            </a:r>
            <a:r>
              <a:rPr lang="en-US" altLang="zh-TW" dirty="0" smtClean="0"/>
              <a:t>rextester.com/l/nasm_online_compiler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744"/>
          <a:stretch/>
        </p:blipFill>
        <p:spPr>
          <a:xfrm>
            <a:off x="3520702" y="161925"/>
            <a:ext cx="5375648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2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295776" y="133349"/>
            <a:ext cx="4648200" cy="653415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zh-TW" dirty="0"/>
              <a:t>; 64-bit "Hello World!" in Linux NASM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global </a:t>
            </a:r>
            <a:r>
              <a:rPr lang="en-US" altLang="zh-TW" dirty="0" smtClean="0"/>
              <a:t>_start            ; global entry point export for </a:t>
            </a:r>
            <a:r>
              <a:rPr lang="en-US" altLang="zh-TW" dirty="0" err="1" smtClean="0"/>
              <a:t>ld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section .text</a:t>
            </a:r>
          </a:p>
          <a:p>
            <a:pPr marL="0" indent="0">
              <a:buNone/>
            </a:pPr>
            <a:r>
              <a:rPr lang="en-US" altLang="zh-TW" dirty="0"/>
              <a:t>_start: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 ; </a:t>
            </a:r>
            <a:r>
              <a:rPr lang="en-US" altLang="zh-TW" dirty="0" err="1"/>
              <a:t>sys_write</a:t>
            </a:r>
            <a:r>
              <a:rPr lang="en-US" altLang="zh-TW" dirty="0"/>
              <a:t>(</a:t>
            </a:r>
            <a:r>
              <a:rPr lang="en-US" altLang="zh-TW" dirty="0" err="1"/>
              <a:t>stdout</a:t>
            </a:r>
            <a:r>
              <a:rPr lang="en-US" altLang="zh-TW" dirty="0"/>
              <a:t>, message, length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 </a:t>
            </a:r>
            <a:r>
              <a:rPr lang="en-US" altLang="zh-TW" dirty="0" err="1"/>
              <a:t>mov</a:t>
            </a:r>
            <a:r>
              <a:rPr lang="en-US" altLang="zh-TW" dirty="0"/>
              <a:t>    </a:t>
            </a:r>
            <a:r>
              <a:rPr lang="en-US" altLang="zh-TW" dirty="0" err="1"/>
              <a:t>rax</a:t>
            </a:r>
            <a:r>
              <a:rPr lang="en-US" altLang="zh-TW" dirty="0"/>
              <a:t>, 1        ; </a:t>
            </a:r>
            <a:r>
              <a:rPr lang="en-US" altLang="zh-TW" dirty="0" err="1"/>
              <a:t>sys_write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 </a:t>
            </a:r>
            <a:r>
              <a:rPr lang="en-US" altLang="zh-TW" dirty="0" err="1"/>
              <a:t>mov</a:t>
            </a:r>
            <a:r>
              <a:rPr lang="en-US" altLang="zh-TW" dirty="0"/>
              <a:t>    </a:t>
            </a:r>
            <a:r>
              <a:rPr lang="en-US" altLang="zh-TW" dirty="0" err="1"/>
              <a:t>rdi</a:t>
            </a:r>
            <a:r>
              <a:rPr lang="en-US" altLang="zh-TW" dirty="0"/>
              <a:t>, 1        ; </a:t>
            </a:r>
            <a:r>
              <a:rPr lang="en-US" altLang="zh-TW" dirty="0" err="1"/>
              <a:t>stdout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 </a:t>
            </a:r>
            <a:r>
              <a:rPr lang="en-US" altLang="zh-TW" dirty="0" err="1"/>
              <a:t>mov</a:t>
            </a:r>
            <a:r>
              <a:rPr lang="en-US" altLang="zh-TW" dirty="0"/>
              <a:t>    </a:t>
            </a:r>
            <a:r>
              <a:rPr lang="en-US" altLang="zh-TW" dirty="0" err="1"/>
              <a:t>rsi</a:t>
            </a:r>
            <a:r>
              <a:rPr lang="en-US" altLang="zh-TW" dirty="0"/>
              <a:t>, </a:t>
            </a:r>
            <a:r>
              <a:rPr lang="en-US" altLang="zh-TW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message</a:t>
            </a:r>
            <a:r>
              <a:rPr lang="en-US" altLang="zh-TW" dirty="0"/>
              <a:t>    ; message address</a:t>
            </a:r>
          </a:p>
          <a:p>
            <a:pPr marL="0" indent="0">
              <a:buNone/>
            </a:pPr>
            <a:r>
              <a:rPr lang="en-US" altLang="zh-TW" dirty="0"/>
              <a:t>    </a:t>
            </a:r>
            <a:r>
              <a:rPr lang="en-US" altLang="zh-TW" dirty="0" err="1"/>
              <a:t>mov</a:t>
            </a:r>
            <a:r>
              <a:rPr lang="en-US" altLang="zh-TW" dirty="0"/>
              <a:t>    </a:t>
            </a:r>
            <a:r>
              <a:rPr lang="en-US" altLang="zh-TW" dirty="0" err="1"/>
              <a:t>rdx</a:t>
            </a:r>
            <a:r>
              <a:rPr lang="en-US" altLang="zh-TW" dirty="0"/>
              <a:t>, </a:t>
            </a:r>
            <a:r>
              <a:rPr lang="en-US" altLang="zh-TW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</a:t>
            </a:r>
            <a:r>
              <a:rPr lang="en-US" altLang="zh-TW" dirty="0"/>
              <a:t>    ; message string length</a:t>
            </a:r>
          </a:p>
          <a:p>
            <a:pPr marL="0" indent="0">
              <a:buNone/>
            </a:pPr>
            <a:r>
              <a:rPr lang="en-US" altLang="zh-TW" dirty="0"/>
              <a:t>    </a:t>
            </a:r>
            <a:r>
              <a:rPr lang="en-US" altLang="zh-TW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syscall</a:t>
            </a:r>
            <a:endParaRPr lang="en-US" altLang="zh-TW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 ; </a:t>
            </a:r>
            <a:r>
              <a:rPr lang="en-US" altLang="zh-TW" dirty="0" err="1"/>
              <a:t>sys_exit</a:t>
            </a:r>
            <a:r>
              <a:rPr lang="en-US" altLang="zh-TW" dirty="0"/>
              <a:t>(</a:t>
            </a:r>
            <a:r>
              <a:rPr lang="en-US" altLang="zh-TW" dirty="0" err="1"/>
              <a:t>return_code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 </a:t>
            </a:r>
            <a:r>
              <a:rPr lang="en-US" altLang="zh-TW" dirty="0" err="1"/>
              <a:t>mov</a:t>
            </a:r>
            <a:r>
              <a:rPr lang="en-US" altLang="zh-TW" dirty="0"/>
              <a:t>    </a:t>
            </a:r>
            <a:r>
              <a:rPr lang="en-US" altLang="zh-TW" dirty="0" err="1"/>
              <a:t>rax</a:t>
            </a:r>
            <a:r>
              <a:rPr lang="en-US" altLang="zh-TW" dirty="0"/>
              <a:t>, 60        ; </a:t>
            </a:r>
            <a:r>
              <a:rPr lang="en-US" altLang="zh-TW" dirty="0" err="1"/>
              <a:t>sys_exit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 </a:t>
            </a:r>
            <a:r>
              <a:rPr lang="en-US" altLang="zh-TW" dirty="0" err="1"/>
              <a:t>mov</a:t>
            </a:r>
            <a:r>
              <a:rPr lang="en-US" altLang="zh-TW" dirty="0"/>
              <a:t>    </a:t>
            </a:r>
            <a:r>
              <a:rPr lang="en-US" altLang="zh-TW" dirty="0" err="1"/>
              <a:t>rdi</a:t>
            </a:r>
            <a:r>
              <a:rPr lang="en-US" altLang="zh-TW" dirty="0"/>
              <a:t>, 0        ; return 0 (success)</a:t>
            </a:r>
          </a:p>
          <a:p>
            <a:pPr marL="0" indent="0">
              <a:buNone/>
            </a:pPr>
            <a:r>
              <a:rPr lang="en-US" altLang="zh-TW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en-US" altLang="zh-TW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syscall</a:t>
            </a:r>
            <a:endParaRPr lang="en-US" altLang="zh-TW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section .data</a:t>
            </a:r>
          </a:p>
          <a:p>
            <a:pPr marL="0" indent="0">
              <a:buNone/>
            </a:pPr>
            <a:r>
              <a:rPr lang="en-US" altLang="zh-TW" sz="2200" dirty="0"/>
              <a:t>    </a:t>
            </a:r>
            <a:r>
              <a:rPr lang="en-US" altLang="zh-TW" sz="2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message</a:t>
            </a:r>
            <a:r>
              <a:rPr lang="en-US" altLang="zh-TW" sz="2200" dirty="0"/>
              <a:t>: </a:t>
            </a:r>
            <a:r>
              <a:rPr lang="en-US" altLang="zh-TW" sz="2200" dirty="0" err="1"/>
              <a:t>db</a:t>
            </a:r>
            <a:r>
              <a:rPr lang="en-US" altLang="zh-TW" sz="2200" dirty="0"/>
              <a:t> 'Hello, world!',0x0A    ; message and newline</a:t>
            </a:r>
          </a:p>
          <a:p>
            <a:pPr marL="0" indent="0">
              <a:buNone/>
            </a:pPr>
            <a:r>
              <a:rPr lang="en-US" altLang="zh-TW" sz="2200" dirty="0"/>
              <a:t>    </a:t>
            </a:r>
            <a:r>
              <a:rPr lang="en-US" altLang="zh-TW" sz="2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</a:t>
            </a:r>
            <a:r>
              <a:rPr lang="en-US" altLang="zh-TW" sz="2200" dirty="0"/>
              <a:t>:    </a:t>
            </a:r>
            <a:r>
              <a:rPr lang="en-US" altLang="zh-TW" sz="2200" dirty="0" err="1"/>
              <a:t>equ</a:t>
            </a:r>
            <a:r>
              <a:rPr lang="en-US" altLang="zh-TW" sz="2200" dirty="0"/>
              <a:t>    $-message        ; NASM definition pseudo-instruction</a:t>
            </a:r>
            <a:endParaRPr lang="zh-TW" altLang="en-US" sz="2200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142877" y="494505"/>
            <a:ext cx="4029074" cy="58118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smtClean="0"/>
              <a:t>;</a:t>
            </a:r>
            <a:r>
              <a:rPr lang="en-US" altLang="zh-TW" dirty="0" err="1" smtClean="0"/>
              <a:t>nasm</a:t>
            </a:r>
            <a:r>
              <a:rPr lang="en-US" altLang="zh-TW" dirty="0" smtClean="0"/>
              <a:t> 2.11.08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section .data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smtClean="0"/>
              <a:t>   </a:t>
            </a:r>
            <a:r>
              <a:rPr lang="en-US" altLang="zh-TW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hello</a:t>
            </a:r>
            <a:r>
              <a:rPr lang="en-US" altLang="zh-TW" dirty="0" smtClean="0"/>
              <a:t>:     </a:t>
            </a:r>
            <a:r>
              <a:rPr lang="en-US" altLang="zh-TW" dirty="0" err="1" smtClean="0"/>
              <a:t>db</a:t>
            </a:r>
            <a:r>
              <a:rPr lang="en-US" altLang="zh-TW" dirty="0" smtClean="0"/>
              <a:t> 'Hello world!',10  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                                  ; 'Hello world!' plus a linefeed character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smtClean="0"/>
              <a:t>    </a:t>
            </a:r>
            <a:r>
              <a:rPr lang="en-US" altLang="zh-TW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helloLen</a:t>
            </a:r>
            <a:r>
              <a:rPr lang="en-US" altLang="zh-TW" dirty="0" smtClean="0"/>
              <a:t>:  </a:t>
            </a:r>
            <a:r>
              <a:rPr lang="en-US" altLang="zh-TW" dirty="0" err="1" smtClean="0"/>
              <a:t>equ</a:t>
            </a:r>
            <a:r>
              <a:rPr lang="en-US" altLang="zh-TW" dirty="0" smtClean="0"/>
              <a:t> $-hello             ; Length of the 'Hello world!' string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section .text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global _start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_start: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smtClean="0"/>
              <a:t>	</a:t>
            </a:r>
            <a:r>
              <a:rPr lang="en-US" altLang="zh-TW" dirty="0" err="1" smtClean="0"/>
              <a:t>mov</a:t>
            </a:r>
            <a:r>
              <a:rPr lang="en-US" altLang="zh-TW" dirty="0" smtClean="0"/>
              <a:t> eax,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zh-TW" dirty="0" smtClean="0"/>
              <a:t>        ; The system call for write (</a:t>
            </a:r>
            <a:r>
              <a:rPr lang="en-US" altLang="zh-TW" dirty="0" err="1" smtClean="0"/>
              <a:t>sys_write</a:t>
            </a:r>
            <a:r>
              <a:rPr lang="en-US" altLang="zh-TW" dirty="0" smtClean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smtClean="0"/>
              <a:t>	</a:t>
            </a:r>
            <a:r>
              <a:rPr lang="en-US" altLang="zh-TW" dirty="0" err="1" smtClean="0"/>
              <a:t>mov</a:t>
            </a:r>
            <a:r>
              <a:rPr lang="en-US" altLang="zh-TW" dirty="0" smtClean="0"/>
              <a:t> ebx,1        ; File descriptor 1 - standard output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smtClean="0"/>
              <a:t>	</a:t>
            </a:r>
            <a:r>
              <a:rPr lang="en-US" altLang="zh-TW" dirty="0" err="1" smtClean="0"/>
              <a:t>mov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ecx,</a:t>
            </a:r>
            <a:r>
              <a:rPr lang="en-US" altLang="zh-TW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</a:t>
            </a:r>
            <a:r>
              <a:rPr lang="en-US" altLang="zh-TW" dirty="0" smtClean="0"/>
              <a:t>      ; Put </a:t>
            </a:r>
            <a:r>
              <a:rPr lang="en-US" altLang="zh-TW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offset of hello </a:t>
            </a:r>
            <a:r>
              <a:rPr lang="en-US" altLang="zh-TW" dirty="0" smtClean="0"/>
              <a:t>in </a:t>
            </a:r>
            <a:r>
              <a:rPr lang="en-US" altLang="zh-TW" dirty="0" err="1" smtClean="0"/>
              <a:t>ecx</a:t>
            </a:r>
            <a:endParaRPr lang="en-US" altLang="zh-TW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smtClean="0"/>
              <a:t>	</a:t>
            </a:r>
            <a:r>
              <a:rPr lang="en-US" altLang="zh-TW" dirty="0" err="1" smtClean="0"/>
              <a:t>mov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edx,</a:t>
            </a:r>
            <a:r>
              <a:rPr lang="en-US" altLang="zh-TW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helloLen</a:t>
            </a:r>
            <a:r>
              <a:rPr lang="en-US" altLang="zh-TW" dirty="0" smtClean="0"/>
              <a:t>   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 smtClean="0"/>
              <a:t>　　　　　　　</a:t>
            </a:r>
            <a:r>
              <a:rPr lang="en-US" altLang="zh-TW" dirty="0" smtClean="0"/>
              <a:t>; </a:t>
            </a:r>
            <a:r>
              <a:rPr lang="en-US" altLang="zh-TW" dirty="0" err="1" smtClean="0"/>
              <a:t>helloLen</a:t>
            </a:r>
            <a:r>
              <a:rPr lang="en-US" altLang="zh-TW" dirty="0" smtClean="0"/>
              <a:t> is a constant, so we don't need to say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 smtClean="0"/>
              <a:t>　　　　　　　</a:t>
            </a:r>
            <a:r>
              <a:rPr lang="en-US" altLang="zh-TW" dirty="0" smtClean="0"/>
              <a:t>;  </a:t>
            </a:r>
            <a:r>
              <a:rPr lang="en-US" altLang="zh-TW" dirty="0" err="1" smtClean="0"/>
              <a:t>mov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edx</a:t>
            </a:r>
            <a:r>
              <a:rPr lang="en-US" altLang="zh-TW" dirty="0" smtClean="0"/>
              <a:t>,[</a:t>
            </a:r>
            <a:r>
              <a:rPr lang="en-US" altLang="zh-TW" dirty="0" err="1" smtClean="0"/>
              <a:t>helloLen</a:t>
            </a:r>
            <a:r>
              <a:rPr lang="en-US" altLang="zh-TW" dirty="0" smtClean="0"/>
              <a:t>] to get it's actual value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smtClean="0"/>
              <a:t>	</a:t>
            </a:r>
            <a:r>
              <a:rPr lang="en-US" altLang="zh-TW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80h              ; Call the kernel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smtClean="0"/>
              <a:t>	</a:t>
            </a:r>
            <a:r>
              <a:rPr lang="en-US" altLang="zh-TW" dirty="0" err="1" smtClean="0"/>
              <a:t>mov</a:t>
            </a:r>
            <a:r>
              <a:rPr lang="en-US" altLang="zh-TW" dirty="0" smtClean="0"/>
              <a:t> eax,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zh-TW" dirty="0" smtClean="0"/>
              <a:t>     ; The system call for exit (</a:t>
            </a:r>
            <a:r>
              <a:rPr lang="en-US" altLang="zh-TW" dirty="0" err="1" smtClean="0"/>
              <a:t>sys_exit</a:t>
            </a:r>
            <a:r>
              <a:rPr lang="en-US" altLang="zh-TW" dirty="0" smtClean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smtClean="0"/>
              <a:t>	</a:t>
            </a:r>
            <a:r>
              <a:rPr lang="en-US" altLang="zh-TW" dirty="0" err="1" smtClean="0"/>
              <a:t>mov</a:t>
            </a:r>
            <a:r>
              <a:rPr lang="en-US" altLang="zh-TW" dirty="0" smtClean="0"/>
              <a:t> ebx,0     ; Exit with return code of 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 (no error)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smtClean="0"/>
              <a:t>	</a:t>
            </a:r>
            <a:r>
              <a:rPr lang="en-US" altLang="zh-TW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80h;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95776" y="6416159"/>
            <a:ext cx="2388795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64</a:t>
            </a:r>
            <a:r>
              <a:rPr lang="zh-TW" alt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位元</a:t>
            </a:r>
            <a:r>
              <a:rPr lang="en-US" altLang="zh-TW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NASM</a:t>
            </a:r>
            <a:r>
              <a:rPr lang="zh-TW" alt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組合語言</a:t>
            </a:r>
            <a:endParaRPr lang="zh-TW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2877" y="6298168"/>
            <a:ext cx="2406428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32</a:t>
            </a:r>
            <a:r>
              <a:rPr lang="zh-TW" alt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位元</a:t>
            </a:r>
            <a:r>
              <a:rPr lang="en-US" altLang="zh-TW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NASM</a:t>
            </a:r>
            <a:r>
              <a:rPr lang="zh-TW" alt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組合語言</a:t>
            </a:r>
            <a:endParaRPr lang="zh-TW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2098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 dirty="0" smtClean="0"/>
              <a:t>作業</a:t>
            </a:r>
            <a:endParaRPr lang="en-US" altLang="zh-TW" sz="4800" dirty="0" smtClean="0"/>
          </a:p>
          <a:p>
            <a:pPr algn="ctr"/>
            <a:endParaRPr lang="en-US" altLang="zh-TW" sz="4800" dirty="0" smtClean="0"/>
          </a:p>
        </p:txBody>
      </p:sp>
    </p:spTree>
    <p:extLst>
      <p:ext uri="{BB962C8B-B14F-4D97-AF65-F5344CB8AC3E}">
        <p14:creationId xmlns:p14="http://schemas.microsoft.com/office/powerpoint/2010/main" val="362194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833"/>
          <a:stretch/>
        </p:blipFill>
        <p:spPr>
          <a:xfrm>
            <a:off x="428327" y="752475"/>
            <a:ext cx="3438823" cy="5538788"/>
          </a:xfrm>
          <a:prstGeom prst="rect">
            <a:avLst/>
          </a:prstGeom>
        </p:spPr>
      </p:pic>
      <p:pic>
        <p:nvPicPr>
          <p:cNvPr id="6" name="內容版面配置區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00575" y="922338"/>
            <a:ext cx="3124200" cy="535701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251733" y="284289"/>
            <a:ext cx="434138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http://www.duntemann.com/assembly.html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102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78817" y="538714"/>
            <a:ext cx="2371726" cy="414339"/>
          </a:xfrm>
        </p:spPr>
        <p:txBody>
          <a:bodyPr>
            <a:normAutofit/>
          </a:bodyPr>
          <a:lstStyle/>
          <a:p>
            <a:r>
              <a:rPr lang="zh-TW" altLang="en-US" sz="2000" dirty="0" smtClean="0"/>
              <a:t>目的</a:t>
            </a:r>
            <a:r>
              <a:rPr lang="en-US" altLang="zh-TW" sz="2000" dirty="0" smtClean="0"/>
              <a:t>:</a:t>
            </a:r>
            <a:r>
              <a:rPr lang="zh-TW" altLang="en-US" sz="2000" dirty="0" smtClean="0"/>
              <a:t>小寫轉成大寫</a:t>
            </a:r>
            <a:endParaRPr lang="zh-TW" altLang="en-US" sz="2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843212" y="1719330"/>
            <a:ext cx="4829175" cy="307051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sv-SE" altLang="zh-TW" dirty="0"/>
              <a:t>nasm -f elf -g -F stabs uppercaser2.asm;    </a:t>
            </a:r>
            <a:endParaRPr lang="sv-SE" altLang="zh-TW" dirty="0" smtClean="0"/>
          </a:p>
        </p:txBody>
      </p:sp>
      <p:sp>
        <p:nvSpPr>
          <p:cNvPr id="4" name="矩形 3"/>
          <p:cNvSpPr/>
          <p:nvPr/>
        </p:nvSpPr>
        <p:spPr>
          <a:xfrm>
            <a:off x="2871786" y="3597298"/>
            <a:ext cx="3862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./uppercaser2 &gt;test_upper.txt &lt; test.txt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2871786" y="2917285"/>
            <a:ext cx="2302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echo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asdmvd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dirty="0"/>
              <a:t>&gt; test.txt</a:t>
            </a:r>
            <a:endParaRPr lang="zh-TW" altLang="en-US" dirty="0"/>
          </a:p>
        </p:txBody>
      </p:sp>
      <p:sp>
        <p:nvSpPr>
          <p:cNvPr id="6" name="矩形圖說文字 5"/>
          <p:cNvSpPr/>
          <p:nvPr/>
        </p:nvSpPr>
        <p:spPr>
          <a:xfrm>
            <a:off x="0" y="0"/>
            <a:ext cx="1819275" cy="6858000"/>
          </a:xfrm>
          <a:prstGeom prst="wedgeRectCallout">
            <a:avLst>
              <a:gd name="adj1" fmla="val 60842"/>
              <a:gd name="adj2" fmla="val -29722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CH8</a:t>
            </a:r>
          </a:p>
          <a:p>
            <a:pPr algn="ctr"/>
            <a:endParaRPr lang="en-US" altLang="zh-TW" dirty="0"/>
          </a:p>
          <a:p>
            <a:pPr algn="ctr"/>
            <a:r>
              <a:rPr lang="sv-SE" altLang="zh-TW" dirty="0"/>
              <a:t>uppercaser2.asm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871786" y="4235619"/>
            <a:ext cx="19573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cat test_upper.txt </a:t>
            </a:r>
          </a:p>
        </p:txBody>
      </p:sp>
      <p:sp>
        <p:nvSpPr>
          <p:cNvPr id="8" name="矩形 7"/>
          <p:cNvSpPr/>
          <p:nvPr/>
        </p:nvSpPr>
        <p:spPr>
          <a:xfrm>
            <a:off x="3318924" y="4604951"/>
            <a:ext cx="1063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ASDMVD</a:t>
            </a:r>
          </a:p>
        </p:txBody>
      </p:sp>
      <p:sp>
        <p:nvSpPr>
          <p:cNvPr id="9" name="矩形 8"/>
          <p:cNvSpPr/>
          <p:nvPr/>
        </p:nvSpPr>
        <p:spPr>
          <a:xfrm>
            <a:off x="2836708" y="2295370"/>
            <a:ext cx="3222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altLang="zh-TW" dirty="0"/>
              <a:t>ld -o uppercaser2 uppercaser2.o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443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81224" y="2055815"/>
            <a:ext cx="6334126" cy="3693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SECTION .</a:t>
            </a:r>
            <a:r>
              <a:rPr lang="en-US" altLang="zh-TW" dirty="0" err="1"/>
              <a:t>bss</a:t>
            </a:r>
            <a:r>
              <a:rPr lang="en-US" altLang="zh-TW" dirty="0"/>
              <a:t>	</a:t>
            </a:r>
            <a:r>
              <a:rPr lang="en-US" altLang="zh-TW" dirty="0" smtClean="0"/>
              <a:t>; </a:t>
            </a:r>
            <a:r>
              <a:rPr lang="en-US" altLang="zh-TW" dirty="0"/>
              <a:t>Section containing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uninitialized data</a:t>
            </a:r>
            <a:r>
              <a:rPr lang="en-US" altLang="zh-TW" dirty="0"/>
              <a:t>	</a:t>
            </a:r>
            <a:endParaRPr lang="en-US" altLang="zh-TW" dirty="0" smtClean="0"/>
          </a:p>
          <a:p>
            <a:r>
              <a:rPr lang="en-US" altLang="zh-TW" dirty="0" smtClean="0"/>
              <a:t>  BUFFLEN </a:t>
            </a:r>
            <a:r>
              <a:rPr lang="en-US" altLang="zh-TW" dirty="0" err="1" smtClean="0"/>
              <a:t>equ</a:t>
            </a:r>
            <a:r>
              <a:rPr lang="en-US" altLang="zh-TW" dirty="0" smtClean="0"/>
              <a:t> </a:t>
            </a:r>
            <a:r>
              <a:rPr lang="en-US" altLang="zh-TW" dirty="0"/>
              <a:t>1024	; Length of buffer	</a:t>
            </a:r>
            <a:endParaRPr lang="en-US" altLang="zh-TW" dirty="0" smtClean="0"/>
          </a:p>
          <a:p>
            <a:r>
              <a:rPr lang="en-US" altLang="zh-TW" dirty="0" smtClean="0"/>
              <a:t>  Buff</a:t>
            </a:r>
            <a:r>
              <a:rPr lang="en-US" altLang="zh-TW" dirty="0"/>
              <a:t>: 	</a:t>
            </a:r>
            <a:r>
              <a:rPr lang="en-US" altLang="zh-TW" dirty="0" err="1"/>
              <a:t>resb</a:t>
            </a:r>
            <a:r>
              <a:rPr lang="en-US" altLang="zh-TW" dirty="0"/>
              <a:t> BUFFLEN	; Text buffer itself	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SECTION </a:t>
            </a:r>
            <a:r>
              <a:rPr lang="en-US" altLang="zh-TW" dirty="0"/>
              <a:t>.data	</a:t>
            </a:r>
            <a:r>
              <a:rPr lang="en-US" altLang="zh-TW" dirty="0" smtClean="0"/>
              <a:t>; </a:t>
            </a:r>
            <a:r>
              <a:rPr lang="en-US" altLang="zh-TW" dirty="0"/>
              <a:t>Section containing 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initialised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</a:t>
            </a:r>
          </a:p>
          <a:p>
            <a:endParaRPr lang="en-US" altLang="zh-TW" dirty="0"/>
          </a:p>
          <a:p>
            <a:r>
              <a:rPr lang="en-US" altLang="zh-TW" dirty="0" smtClean="0"/>
              <a:t>SECTION </a:t>
            </a:r>
            <a:r>
              <a:rPr lang="en-US" altLang="zh-TW" dirty="0"/>
              <a:t>.text	</a:t>
            </a:r>
            <a:r>
              <a:rPr lang="en-US" altLang="zh-TW" dirty="0" smtClean="0"/>
              <a:t>; </a:t>
            </a:r>
            <a:r>
              <a:rPr lang="en-US" altLang="zh-TW" dirty="0"/>
              <a:t>Section containing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</a:t>
            </a:r>
          </a:p>
          <a:p>
            <a:endParaRPr lang="en-US" altLang="zh-TW" dirty="0"/>
          </a:p>
          <a:p>
            <a:r>
              <a:rPr lang="en-US" altLang="zh-TW" dirty="0" smtClean="0"/>
              <a:t>global </a:t>
            </a:r>
            <a:r>
              <a:rPr lang="en-US" altLang="zh-TW" dirty="0"/>
              <a:t>	</a:t>
            </a:r>
            <a:r>
              <a:rPr lang="en-US" altLang="zh-TW" dirty="0" smtClean="0"/>
              <a:t>_</a:t>
            </a:r>
            <a:r>
              <a:rPr lang="en-US" altLang="zh-TW" dirty="0"/>
              <a:t>start	</a:t>
            </a:r>
            <a:r>
              <a:rPr lang="en-US" altLang="zh-TW" dirty="0" smtClean="0"/>
              <a:t>; </a:t>
            </a:r>
            <a:r>
              <a:rPr lang="en-US" altLang="zh-TW" dirty="0"/>
              <a:t>Linker needs this to find the entry point!	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_</a:t>
            </a:r>
            <a:r>
              <a:rPr lang="en-US" altLang="zh-TW" dirty="0"/>
              <a:t>start:	</a:t>
            </a:r>
            <a:endParaRPr lang="en-US" altLang="zh-TW" dirty="0" smtClean="0"/>
          </a:p>
          <a:p>
            <a:r>
              <a:rPr lang="en-US" altLang="zh-TW" dirty="0" err="1" smtClean="0"/>
              <a:t>nop</a:t>
            </a:r>
            <a:r>
              <a:rPr lang="en-US" altLang="zh-TW" dirty="0"/>
              <a:t>		</a:t>
            </a:r>
            <a:r>
              <a:rPr lang="en-US" altLang="zh-TW" sz="1400" dirty="0" smtClean="0"/>
              <a:t>; </a:t>
            </a:r>
            <a:r>
              <a:rPr lang="en-US" altLang="zh-TW" sz="1400" dirty="0"/>
              <a:t>This no-op keeps </a:t>
            </a:r>
            <a:r>
              <a:rPr lang="en-US" altLang="zh-TW" sz="1400" dirty="0" err="1"/>
              <a:t>gdb</a:t>
            </a:r>
            <a:r>
              <a:rPr lang="en-US" altLang="zh-TW" sz="1400" dirty="0"/>
              <a:t> happy</a:t>
            </a:r>
            <a:r>
              <a:rPr lang="en-US" altLang="zh-TW" sz="1400" dirty="0" smtClean="0"/>
              <a:t>...</a:t>
            </a:r>
            <a:endParaRPr lang="zh-TW" altLang="en-US" sz="1400" dirty="0"/>
          </a:p>
        </p:txBody>
      </p:sp>
      <p:sp>
        <p:nvSpPr>
          <p:cNvPr id="5" name="矩形圖說文字 4"/>
          <p:cNvSpPr/>
          <p:nvPr/>
        </p:nvSpPr>
        <p:spPr>
          <a:xfrm>
            <a:off x="0" y="0"/>
            <a:ext cx="1819275" cy="6858000"/>
          </a:xfrm>
          <a:prstGeom prst="wedgeRectCallout">
            <a:avLst>
              <a:gd name="adj1" fmla="val 60842"/>
              <a:gd name="adj2" fmla="val -29722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CH8</a:t>
            </a:r>
          </a:p>
          <a:p>
            <a:pPr algn="ctr"/>
            <a:endParaRPr lang="en-US" altLang="zh-TW" dirty="0"/>
          </a:p>
          <a:p>
            <a:pPr algn="ctr"/>
            <a:r>
              <a:rPr lang="sv-SE" altLang="zh-TW" dirty="0"/>
              <a:t>uppercaser2.asm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447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62174" y="871539"/>
            <a:ext cx="6600826" cy="45243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; Read a buffer full of text from </a:t>
            </a:r>
            <a:r>
              <a:rPr lang="en-US" altLang="zh-TW" dirty="0" err="1"/>
              <a:t>stdin</a:t>
            </a:r>
            <a:r>
              <a:rPr lang="en-US" altLang="zh-TW" dirty="0" smtClean="0"/>
              <a:t>:</a:t>
            </a:r>
          </a:p>
          <a:p>
            <a:r>
              <a:rPr lang="en-US" altLang="zh-TW" dirty="0" smtClean="0"/>
              <a:t>read</a:t>
            </a:r>
            <a:r>
              <a:rPr lang="en-US" altLang="zh-TW" dirty="0"/>
              <a:t>:	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mov</a:t>
            </a:r>
            <a:r>
              <a:rPr lang="en-US" altLang="zh-TW" dirty="0" smtClean="0"/>
              <a:t> </a:t>
            </a:r>
            <a:r>
              <a:rPr lang="en-US" altLang="zh-TW" dirty="0"/>
              <a:t>eax,3	</a:t>
            </a:r>
            <a:r>
              <a:rPr lang="en-US" altLang="zh-TW" dirty="0" smtClean="0"/>
              <a:t>                 </a:t>
            </a:r>
            <a:r>
              <a:rPr lang="en-US" altLang="zh-TW" sz="1200" dirty="0" smtClean="0"/>
              <a:t>; </a:t>
            </a:r>
            <a:r>
              <a:rPr lang="en-US" altLang="zh-TW" sz="1200" dirty="0"/>
              <a:t>Specify </a:t>
            </a:r>
            <a:r>
              <a:rPr lang="en-US" altLang="zh-TW" sz="1200" dirty="0" err="1"/>
              <a:t>sys_read</a:t>
            </a:r>
            <a:r>
              <a:rPr lang="en-US" altLang="zh-TW" sz="1200" dirty="0"/>
              <a:t> call</a:t>
            </a:r>
            <a:r>
              <a:rPr lang="en-US" altLang="zh-TW" dirty="0"/>
              <a:t>	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mov</a:t>
            </a:r>
            <a:r>
              <a:rPr lang="en-US" altLang="zh-TW" dirty="0" smtClean="0"/>
              <a:t> </a:t>
            </a:r>
            <a:r>
              <a:rPr lang="en-US" altLang="zh-TW" dirty="0"/>
              <a:t>ebx,0	</a:t>
            </a:r>
            <a:r>
              <a:rPr lang="en-US" altLang="zh-TW" dirty="0" smtClean="0"/>
              <a:t>                 </a:t>
            </a:r>
            <a:r>
              <a:rPr lang="en-US" altLang="zh-TW" sz="1200" dirty="0" smtClean="0"/>
              <a:t>; </a:t>
            </a:r>
            <a:r>
              <a:rPr lang="en-US" altLang="zh-TW" sz="1200" dirty="0"/>
              <a:t>Specify File Descriptor 0: Standard </a:t>
            </a:r>
            <a:r>
              <a:rPr lang="en-US" altLang="zh-TW" sz="1200" dirty="0" smtClean="0"/>
              <a:t>Input</a:t>
            </a:r>
          </a:p>
          <a:p>
            <a:pPr lvl="1"/>
            <a:r>
              <a:rPr lang="en-US" altLang="zh-TW" dirty="0" err="1" smtClean="0"/>
              <a:t>mov</a:t>
            </a:r>
            <a:r>
              <a:rPr lang="en-US" altLang="zh-TW" dirty="0" smtClean="0"/>
              <a:t> </a:t>
            </a:r>
            <a:r>
              <a:rPr lang="en-US" altLang="zh-TW" dirty="0" err="1"/>
              <a:t>ecx,Buff</a:t>
            </a:r>
            <a:r>
              <a:rPr lang="en-US" altLang="zh-TW" dirty="0"/>
              <a:t>	</a:t>
            </a:r>
            <a:r>
              <a:rPr lang="en-US" altLang="zh-TW" dirty="0" smtClean="0"/>
              <a:t>                 </a:t>
            </a:r>
            <a:r>
              <a:rPr lang="en-US" altLang="zh-TW" sz="1200" dirty="0" smtClean="0"/>
              <a:t>; </a:t>
            </a:r>
            <a:r>
              <a:rPr lang="en-US" altLang="zh-TW" sz="1200" dirty="0"/>
              <a:t>Pass offset of the buffer to read to</a:t>
            </a:r>
            <a:r>
              <a:rPr lang="en-US" altLang="zh-TW" dirty="0"/>
              <a:t>	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mov</a:t>
            </a:r>
            <a:r>
              <a:rPr lang="en-US" altLang="zh-TW" dirty="0" smtClean="0"/>
              <a:t> </a:t>
            </a:r>
            <a:r>
              <a:rPr lang="en-US" altLang="zh-TW" dirty="0" err="1"/>
              <a:t>edx,BUFFLEN</a:t>
            </a:r>
            <a:r>
              <a:rPr lang="en-US" altLang="zh-TW" dirty="0"/>
              <a:t>	</a:t>
            </a:r>
            <a:r>
              <a:rPr lang="en-US" altLang="zh-TW" sz="1200" dirty="0" smtClean="0"/>
              <a:t>; </a:t>
            </a:r>
            <a:r>
              <a:rPr lang="en-US" altLang="zh-TW" sz="1200" dirty="0"/>
              <a:t>Pass number of bytes to read at one pass</a:t>
            </a:r>
            <a:r>
              <a:rPr lang="en-US" altLang="zh-TW" sz="1400" dirty="0"/>
              <a:t>	</a:t>
            </a:r>
            <a:endParaRPr lang="en-US" altLang="zh-TW" sz="1400" dirty="0" smtClean="0"/>
          </a:p>
          <a:p>
            <a:pPr lvl="1"/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/>
              <a:t>80h		</a:t>
            </a:r>
            <a:r>
              <a:rPr lang="en-US" altLang="zh-TW" sz="1200" dirty="0" smtClean="0"/>
              <a:t>; </a:t>
            </a:r>
            <a:r>
              <a:rPr lang="en-US" altLang="zh-TW" sz="1200" dirty="0"/>
              <a:t>Call </a:t>
            </a:r>
            <a:r>
              <a:rPr lang="en-US" altLang="zh-TW" sz="1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sys_read</a:t>
            </a:r>
            <a:r>
              <a:rPr lang="en-US" altLang="zh-TW" sz="1200" dirty="0"/>
              <a:t> to fill the buffer</a:t>
            </a:r>
            <a:r>
              <a:rPr lang="en-US" altLang="zh-TW" dirty="0"/>
              <a:t>	</a:t>
            </a:r>
            <a:endParaRPr lang="en-US" altLang="zh-TW" dirty="0" smtClean="0"/>
          </a:p>
          <a:p>
            <a:endParaRPr lang="en-US" altLang="zh-TW" dirty="0"/>
          </a:p>
          <a:p>
            <a:pPr lvl="1"/>
            <a:r>
              <a:rPr lang="en-US" altLang="zh-TW" dirty="0" err="1" smtClean="0"/>
              <a:t>mov</a:t>
            </a:r>
            <a:r>
              <a:rPr lang="en-US" altLang="zh-TW" dirty="0" smtClean="0"/>
              <a:t> </a:t>
            </a:r>
            <a:r>
              <a:rPr lang="en-US" altLang="zh-TW" dirty="0" err="1"/>
              <a:t>esi,eax</a:t>
            </a:r>
            <a:r>
              <a:rPr lang="en-US" altLang="zh-TW" dirty="0"/>
              <a:t>	</a:t>
            </a:r>
            <a:r>
              <a:rPr lang="en-US" altLang="zh-TW" dirty="0" smtClean="0"/>
              <a:t>                  </a:t>
            </a:r>
            <a:r>
              <a:rPr lang="en-US" altLang="zh-TW" sz="1200" dirty="0" smtClean="0"/>
              <a:t>; </a:t>
            </a:r>
            <a:r>
              <a:rPr lang="en-US" altLang="zh-TW" sz="1200" dirty="0"/>
              <a:t>Copy </a:t>
            </a:r>
            <a:r>
              <a:rPr lang="en-US" altLang="zh-TW" sz="1200" dirty="0" err="1"/>
              <a:t>sys_read</a:t>
            </a:r>
            <a:r>
              <a:rPr lang="en-US" altLang="zh-TW" sz="1200" dirty="0"/>
              <a:t> return value for safekeeping</a:t>
            </a:r>
            <a:r>
              <a:rPr lang="en-US" altLang="zh-TW" dirty="0"/>
              <a:t>	</a:t>
            </a:r>
            <a:endParaRPr lang="en-US" altLang="zh-TW" dirty="0" smtClean="0"/>
          </a:p>
          <a:p>
            <a:pPr lvl="1"/>
            <a:r>
              <a:rPr lang="en-US" altLang="zh-TW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cmp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eax,0	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</a:t>
            </a:r>
            <a:r>
              <a:rPr lang="en-US" altLang="zh-TW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 </a:t>
            </a:r>
            <a:r>
              <a:rPr lang="en-US" altLang="zh-TW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</a:t>
            </a:r>
            <a:r>
              <a:rPr lang="en-US" altLang="zh-TW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eax</a:t>
            </a:r>
            <a:r>
              <a:rPr lang="en-US" altLang="zh-TW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=0, </a:t>
            </a:r>
            <a:r>
              <a:rPr lang="en-US" altLang="zh-TW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sys_read</a:t>
            </a:r>
            <a:r>
              <a:rPr lang="en-US" altLang="zh-TW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reached EOF on </a:t>
            </a:r>
            <a:r>
              <a:rPr lang="en-US" altLang="zh-TW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stdin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endParaRPr lang="en-US" altLang="zh-TW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Done	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</a:t>
            </a:r>
            <a:r>
              <a:rPr lang="en-US" altLang="zh-TW" sz="1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 </a:t>
            </a:r>
            <a:r>
              <a:rPr lang="en-US" altLang="zh-TW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Jump If Equal (to 0, from compare</a:t>
            </a:r>
            <a:r>
              <a:rPr lang="en-US" altLang="zh-TW" sz="1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; </a:t>
            </a:r>
            <a:r>
              <a:rPr lang="en-US" altLang="zh-TW" dirty="0"/>
              <a:t>Set up the registers for the process buffer step:	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mov</a:t>
            </a:r>
            <a:r>
              <a:rPr lang="en-US" altLang="zh-TW" dirty="0" smtClean="0"/>
              <a:t> </a:t>
            </a:r>
            <a:r>
              <a:rPr lang="en-US" altLang="zh-TW" dirty="0" err="1"/>
              <a:t>ecx,esi</a:t>
            </a:r>
            <a:r>
              <a:rPr lang="en-US" altLang="zh-TW" dirty="0"/>
              <a:t>	</a:t>
            </a:r>
            <a:r>
              <a:rPr lang="en-US" altLang="zh-TW" dirty="0" smtClean="0"/>
              <a:t>                   </a:t>
            </a:r>
            <a:r>
              <a:rPr lang="en-US" altLang="zh-TW" sz="1200" dirty="0" smtClean="0"/>
              <a:t>; </a:t>
            </a:r>
            <a:r>
              <a:rPr lang="en-US" altLang="zh-TW" sz="1200" dirty="0"/>
              <a:t>Place the number of bytes read into </a:t>
            </a:r>
            <a:r>
              <a:rPr lang="en-US" altLang="zh-TW" sz="1200" dirty="0" err="1"/>
              <a:t>ecx</a:t>
            </a:r>
            <a:r>
              <a:rPr lang="en-US" altLang="zh-TW" dirty="0"/>
              <a:t>	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mov</a:t>
            </a:r>
            <a:r>
              <a:rPr lang="en-US" altLang="zh-TW" dirty="0" smtClean="0"/>
              <a:t> </a:t>
            </a:r>
            <a:r>
              <a:rPr lang="en-US" altLang="zh-TW" dirty="0" err="1"/>
              <a:t>ebp,Buff</a:t>
            </a:r>
            <a:r>
              <a:rPr lang="en-US" altLang="zh-TW" dirty="0"/>
              <a:t>	</a:t>
            </a:r>
            <a:r>
              <a:rPr lang="en-US" altLang="zh-TW" dirty="0" smtClean="0"/>
              <a:t>                   </a:t>
            </a:r>
            <a:r>
              <a:rPr lang="en-US" altLang="zh-TW" sz="1200" dirty="0" smtClean="0"/>
              <a:t>; </a:t>
            </a:r>
            <a:r>
              <a:rPr lang="en-US" altLang="zh-TW" sz="1200" dirty="0"/>
              <a:t>Place address of buffer into </a:t>
            </a:r>
            <a:r>
              <a:rPr lang="en-US" altLang="zh-TW" sz="1200" dirty="0" err="1"/>
              <a:t>ebp</a:t>
            </a:r>
            <a:r>
              <a:rPr lang="en-US" altLang="zh-TW" dirty="0"/>
              <a:t>	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dec</a:t>
            </a:r>
            <a:r>
              <a:rPr lang="en-US" altLang="zh-TW" dirty="0" smtClean="0"/>
              <a:t> </a:t>
            </a:r>
            <a:r>
              <a:rPr lang="en-US" altLang="zh-TW" dirty="0" err="1"/>
              <a:t>ebp</a:t>
            </a:r>
            <a:r>
              <a:rPr lang="en-US" altLang="zh-TW" dirty="0"/>
              <a:t>	</a:t>
            </a:r>
            <a:r>
              <a:rPr lang="en-US" altLang="zh-TW" dirty="0" smtClean="0"/>
              <a:t>                   </a:t>
            </a:r>
            <a:r>
              <a:rPr lang="en-US" altLang="zh-TW" sz="1200" dirty="0" smtClean="0"/>
              <a:t>; </a:t>
            </a:r>
            <a:r>
              <a:rPr lang="en-US" altLang="zh-TW" sz="1200" dirty="0"/>
              <a:t>Adjust count to offset</a:t>
            </a:r>
            <a:endParaRPr lang="zh-TW" altLang="en-US" sz="1200" dirty="0"/>
          </a:p>
        </p:txBody>
      </p:sp>
      <p:sp>
        <p:nvSpPr>
          <p:cNvPr id="5" name="矩形圖說文字 4"/>
          <p:cNvSpPr/>
          <p:nvPr/>
        </p:nvSpPr>
        <p:spPr>
          <a:xfrm>
            <a:off x="0" y="0"/>
            <a:ext cx="1819275" cy="6858000"/>
          </a:xfrm>
          <a:prstGeom prst="wedgeRectCallout">
            <a:avLst>
              <a:gd name="adj1" fmla="val 60842"/>
              <a:gd name="adj2" fmla="val -29722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CH8</a:t>
            </a:r>
          </a:p>
          <a:p>
            <a:pPr algn="ctr"/>
            <a:endParaRPr lang="en-US" altLang="zh-TW" dirty="0"/>
          </a:p>
          <a:p>
            <a:pPr algn="ctr"/>
            <a:r>
              <a:rPr lang="sv-SE" altLang="zh-TW" dirty="0"/>
              <a:t>uppercaser2.asm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168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圖說文字 3"/>
          <p:cNvSpPr/>
          <p:nvPr/>
        </p:nvSpPr>
        <p:spPr>
          <a:xfrm>
            <a:off x="0" y="0"/>
            <a:ext cx="1819275" cy="6858000"/>
          </a:xfrm>
          <a:prstGeom prst="wedgeRectCallout">
            <a:avLst>
              <a:gd name="adj1" fmla="val 55606"/>
              <a:gd name="adj2" fmla="val 21945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CH8</a:t>
            </a:r>
          </a:p>
          <a:p>
            <a:pPr algn="ctr"/>
            <a:endParaRPr lang="en-US" altLang="zh-TW" dirty="0"/>
          </a:p>
          <a:p>
            <a:pPr algn="ctr"/>
            <a:r>
              <a:rPr lang="sv-SE" altLang="zh-TW" dirty="0"/>
              <a:t>uppercaser2.asm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924050" y="0"/>
            <a:ext cx="6867525" cy="65556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200" dirty="0"/>
              <a:t>; Go through the buffer and convert lowercase to uppercase characters</a:t>
            </a:r>
            <a:r>
              <a:rPr lang="en-US" altLang="zh-TW" sz="1200" dirty="0" smtClean="0"/>
              <a:t>:</a:t>
            </a:r>
            <a:endParaRPr lang="en-US" altLang="zh-TW" sz="1200" dirty="0"/>
          </a:p>
          <a:p>
            <a:r>
              <a:rPr lang="en-US" altLang="zh-TW" sz="1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Scan</a:t>
            </a:r>
            <a:r>
              <a:rPr lang="en-US" altLang="zh-TW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en-US" altLang="zh-TW" sz="1600" dirty="0"/>
              <a:t>	</a:t>
            </a:r>
            <a:endParaRPr lang="en-US" altLang="zh-TW" sz="1600" dirty="0" smtClean="0"/>
          </a:p>
          <a:p>
            <a:r>
              <a:rPr lang="en-US" altLang="zh-TW" sz="1600" dirty="0"/>
              <a:t> </a:t>
            </a:r>
            <a:r>
              <a:rPr lang="en-US" altLang="zh-TW" sz="1600" dirty="0" smtClean="0"/>
              <a:t>    </a:t>
            </a:r>
            <a:r>
              <a:rPr lang="en-US" altLang="zh-TW" sz="1600" dirty="0" err="1" smtClean="0"/>
              <a:t>cmp</a:t>
            </a:r>
            <a:r>
              <a:rPr lang="en-US" altLang="zh-TW" sz="1600" dirty="0" smtClean="0"/>
              <a:t> </a:t>
            </a:r>
            <a:r>
              <a:rPr lang="en-US" altLang="zh-TW" sz="1600" dirty="0"/>
              <a:t>byte [</a:t>
            </a:r>
            <a:r>
              <a:rPr lang="en-US" altLang="zh-TW" sz="1600" dirty="0" err="1"/>
              <a:t>ebp+ecx</a:t>
            </a:r>
            <a:r>
              <a:rPr lang="en-US" altLang="zh-TW" sz="1600" dirty="0"/>
              <a:t>],</a:t>
            </a:r>
            <a:r>
              <a:rPr lang="en-US" altLang="zh-TW" sz="1600" dirty="0" smtClean="0"/>
              <a:t>61h           </a:t>
            </a:r>
            <a:r>
              <a:rPr lang="en-US" altLang="zh-TW" sz="1200" dirty="0" smtClean="0"/>
              <a:t>; </a:t>
            </a:r>
            <a:r>
              <a:rPr lang="en-US" altLang="zh-TW" sz="1200" dirty="0"/>
              <a:t>Test input char against lowercase 'a'	</a:t>
            </a:r>
            <a:endParaRPr lang="en-US" altLang="zh-TW" sz="1200" dirty="0" smtClean="0"/>
          </a:p>
          <a:p>
            <a:r>
              <a:rPr lang="en-US" altLang="zh-TW" sz="1600" dirty="0" smtClean="0"/>
              <a:t>     </a:t>
            </a:r>
            <a:r>
              <a:rPr lang="en-US" altLang="zh-TW" sz="1600" dirty="0" err="1" smtClean="0"/>
              <a:t>jb</a:t>
            </a:r>
            <a:r>
              <a:rPr lang="en-US" altLang="zh-TW" sz="1600" dirty="0" smtClean="0"/>
              <a:t> </a:t>
            </a:r>
            <a:r>
              <a:rPr lang="en-US" altLang="zh-TW" sz="1600" dirty="0"/>
              <a:t>Next		</a:t>
            </a:r>
            <a:r>
              <a:rPr lang="en-US" altLang="zh-TW" sz="1600" dirty="0" smtClean="0"/>
              <a:t>                    </a:t>
            </a:r>
            <a:r>
              <a:rPr lang="en-US" altLang="zh-TW" sz="1200" dirty="0" smtClean="0"/>
              <a:t>; </a:t>
            </a:r>
            <a:r>
              <a:rPr lang="en-US" altLang="zh-TW" sz="1200" dirty="0"/>
              <a:t>If below 'a' in ASCII, not lowercase</a:t>
            </a:r>
            <a:r>
              <a:rPr lang="en-US" altLang="zh-TW" sz="1600" dirty="0"/>
              <a:t>	</a:t>
            </a:r>
            <a:endParaRPr lang="en-US" altLang="zh-TW" sz="1600" dirty="0" smtClean="0"/>
          </a:p>
          <a:p>
            <a:r>
              <a:rPr lang="en-US" altLang="zh-TW" sz="1600" dirty="0"/>
              <a:t> </a:t>
            </a:r>
            <a:r>
              <a:rPr lang="en-US" altLang="zh-TW" sz="1600" dirty="0" smtClean="0"/>
              <a:t>    </a:t>
            </a:r>
            <a:r>
              <a:rPr lang="en-US" altLang="zh-TW" sz="1600" dirty="0" err="1" smtClean="0"/>
              <a:t>cmp</a:t>
            </a:r>
            <a:r>
              <a:rPr lang="en-US" altLang="zh-TW" sz="1600" dirty="0" smtClean="0"/>
              <a:t> </a:t>
            </a:r>
            <a:r>
              <a:rPr lang="en-US" altLang="zh-TW" sz="1600" dirty="0"/>
              <a:t>byte [</a:t>
            </a:r>
            <a:r>
              <a:rPr lang="en-US" altLang="zh-TW" sz="1600" dirty="0" err="1"/>
              <a:t>ebp+ecx</a:t>
            </a:r>
            <a:r>
              <a:rPr lang="en-US" altLang="zh-TW" sz="1600" dirty="0"/>
              <a:t>],7Ah	</a:t>
            </a:r>
            <a:r>
              <a:rPr lang="en-US" altLang="zh-TW" sz="1200" dirty="0"/>
              <a:t>; Test input char against lowercase 'z'</a:t>
            </a:r>
            <a:r>
              <a:rPr lang="en-US" altLang="zh-TW" sz="1600" dirty="0"/>
              <a:t>	</a:t>
            </a:r>
            <a:endParaRPr lang="en-US" altLang="zh-TW" sz="1600" dirty="0" smtClean="0"/>
          </a:p>
          <a:p>
            <a:r>
              <a:rPr lang="en-US" altLang="zh-TW" sz="1600" dirty="0"/>
              <a:t> </a:t>
            </a:r>
            <a:r>
              <a:rPr lang="en-US" altLang="zh-TW" sz="1600" dirty="0" smtClean="0"/>
              <a:t>    ja </a:t>
            </a:r>
            <a:r>
              <a:rPr lang="en-US" altLang="zh-TW" sz="1600" dirty="0"/>
              <a:t>Next			</a:t>
            </a:r>
            <a:r>
              <a:rPr lang="en-US" altLang="zh-TW" sz="1200" dirty="0"/>
              <a:t>; If above 'z' in ASCII, not lowercase			</a:t>
            </a:r>
            <a:r>
              <a:rPr lang="en-US" altLang="zh-TW" sz="1200" dirty="0" smtClean="0"/>
              <a:t>                                                     ; </a:t>
            </a:r>
            <a:r>
              <a:rPr lang="en-US" altLang="zh-TW" sz="1200" dirty="0"/>
              <a:t>At this point, we have a lowercase char	</a:t>
            </a:r>
            <a:endParaRPr lang="en-US" altLang="zh-TW" sz="1200" dirty="0" smtClean="0"/>
          </a:p>
          <a:p>
            <a:r>
              <a:rPr lang="en-US" altLang="zh-TW" sz="1600" dirty="0"/>
              <a:t> </a:t>
            </a:r>
            <a:r>
              <a:rPr lang="en-US" altLang="zh-TW" sz="1600" dirty="0" smtClean="0"/>
              <a:t>    </a:t>
            </a:r>
          </a:p>
          <a:p>
            <a:r>
              <a:rPr lang="en-US" altLang="zh-TW" sz="1600" dirty="0"/>
              <a:t> </a:t>
            </a:r>
            <a:r>
              <a:rPr lang="en-US" altLang="zh-TW" sz="1600" dirty="0" smtClean="0"/>
              <a:t>    sub </a:t>
            </a:r>
            <a:r>
              <a:rPr lang="en-US" altLang="zh-TW" sz="1600" dirty="0"/>
              <a:t>byte [</a:t>
            </a:r>
            <a:r>
              <a:rPr lang="en-US" altLang="zh-TW" sz="1600" dirty="0" err="1"/>
              <a:t>ebp+ecx</a:t>
            </a:r>
            <a:r>
              <a:rPr lang="en-US" altLang="zh-TW" sz="1600" dirty="0"/>
              <a:t>],20h	</a:t>
            </a:r>
            <a:r>
              <a:rPr lang="en-US" altLang="zh-TW" sz="1200" dirty="0"/>
              <a:t>; Subtract 20h to give uppercase</a:t>
            </a:r>
            <a:r>
              <a:rPr lang="en-US" altLang="zh-TW" sz="1200" dirty="0" smtClean="0"/>
              <a:t>...</a:t>
            </a:r>
          </a:p>
          <a:p>
            <a:r>
              <a:rPr lang="en-US" altLang="zh-TW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Next</a:t>
            </a:r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en-US" altLang="zh-TW" sz="1600" dirty="0"/>
              <a:t>	</a:t>
            </a:r>
            <a:r>
              <a:rPr lang="en-US" altLang="zh-TW" sz="1600" dirty="0" err="1"/>
              <a:t>dec</a:t>
            </a:r>
            <a:r>
              <a:rPr lang="en-US" altLang="zh-TW" sz="1600" dirty="0"/>
              <a:t> </a:t>
            </a:r>
            <a:r>
              <a:rPr lang="en-US" altLang="zh-TW" sz="1600" dirty="0" err="1"/>
              <a:t>ecx</a:t>
            </a:r>
            <a:r>
              <a:rPr lang="en-US" altLang="zh-TW" sz="1600" dirty="0"/>
              <a:t>			</a:t>
            </a:r>
            <a:r>
              <a:rPr lang="en-US" altLang="zh-TW" sz="1200" dirty="0"/>
              <a:t>; Decrement counter	</a:t>
            </a:r>
            <a:endParaRPr lang="en-US" altLang="zh-TW" sz="1200" dirty="0" smtClean="0"/>
          </a:p>
          <a:p>
            <a:r>
              <a:rPr lang="en-US" altLang="zh-TW" sz="1600" dirty="0" smtClean="0"/>
              <a:t>      </a:t>
            </a:r>
            <a:r>
              <a:rPr lang="en-US" altLang="zh-TW" sz="1600" dirty="0" err="1" smtClean="0"/>
              <a:t>jnz</a:t>
            </a:r>
            <a:r>
              <a:rPr lang="en-US" altLang="zh-TW" sz="1600" dirty="0" smtClean="0"/>
              <a:t> </a:t>
            </a:r>
            <a:r>
              <a:rPr lang="en-US" altLang="zh-TW" sz="1600" dirty="0"/>
              <a:t>Scan		</a:t>
            </a:r>
            <a:endParaRPr lang="en-US" altLang="zh-TW" sz="1600" dirty="0" smtClean="0"/>
          </a:p>
          <a:p>
            <a:endParaRPr lang="en-US" altLang="zh-TW" sz="1600" dirty="0"/>
          </a:p>
          <a:p>
            <a:r>
              <a:rPr lang="en-US" altLang="zh-TW" sz="1200" dirty="0" smtClean="0"/>
              <a:t>; </a:t>
            </a:r>
            <a:r>
              <a:rPr lang="en-US" altLang="zh-TW" sz="1200" dirty="0"/>
              <a:t>If characters remain, loop back; Write the buffer full of processed text to </a:t>
            </a:r>
            <a:r>
              <a:rPr lang="en-US" altLang="zh-TW" sz="1200" dirty="0" err="1"/>
              <a:t>stdout</a:t>
            </a:r>
            <a:r>
              <a:rPr lang="en-US" altLang="zh-TW" sz="1200" dirty="0" smtClean="0"/>
              <a:t>:</a:t>
            </a:r>
          </a:p>
          <a:p>
            <a:r>
              <a:rPr lang="en-US" altLang="zh-TW" sz="1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Write</a:t>
            </a:r>
            <a:r>
              <a:rPr lang="en-US" altLang="zh-TW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en-US" altLang="zh-TW" sz="1600" dirty="0"/>
              <a:t>	</a:t>
            </a:r>
            <a:endParaRPr lang="en-US" altLang="zh-TW" sz="1600" dirty="0" smtClean="0"/>
          </a:p>
          <a:p>
            <a:pPr lvl="1"/>
            <a:r>
              <a:rPr lang="en-US" altLang="zh-TW" sz="1600" dirty="0" err="1" smtClean="0"/>
              <a:t>mov</a:t>
            </a:r>
            <a:r>
              <a:rPr lang="en-US" altLang="zh-TW" sz="1600" dirty="0" smtClean="0"/>
              <a:t> </a:t>
            </a:r>
            <a:r>
              <a:rPr lang="en-US" altLang="zh-TW" sz="1600" dirty="0"/>
              <a:t>eax,4	</a:t>
            </a:r>
            <a:r>
              <a:rPr lang="en-US" altLang="zh-TW" sz="1200" dirty="0" smtClean="0"/>
              <a:t>; </a:t>
            </a:r>
            <a:r>
              <a:rPr lang="en-US" altLang="zh-TW" sz="1200" dirty="0"/>
              <a:t>Specify </a:t>
            </a:r>
            <a:r>
              <a:rPr lang="en-US" altLang="zh-TW" sz="1200" dirty="0" err="1"/>
              <a:t>sys_write</a:t>
            </a:r>
            <a:r>
              <a:rPr lang="en-US" altLang="zh-TW" sz="1200" dirty="0"/>
              <a:t> call</a:t>
            </a:r>
            <a:r>
              <a:rPr lang="en-US" altLang="zh-TW" sz="1600" dirty="0"/>
              <a:t>	</a:t>
            </a:r>
            <a:endParaRPr lang="en-US" altLang="zh-TW" sz="1600" dirty="0" smtClean="0"/>
          </a:p>
          <a:p>
            <a:pPr lvl="1"/>
            <a:r>
              <a:rPr lang="en-US" altLang="zh-TW" sz="1600" dirty="0" err="1" smtClean="0"/>
              <a:t>mov</a:t>
            </a:r>
            <a:r>
              <a:rPr lang="en-US" altLang="zh-TW" sz="1600" dirty="0" smtClean="0"/>
              <a:t> </a:t>
            </a:r>
            <a:r>
              <a:rPr lang="en-US" altLang="zh-TW" sz="1600" dirty="0"/>
              <a:t>ebx,1	</a:t>
            </a:r>
            <a:r>
              <a:rPr lang="en-US" altLang="zh-TW" sz="1200" dirty="0" smtClean="0"/>
              <a:t>; </a:t>
            </a:r>
            <a:r>
              <a:rPr lang="en-US" altLang="zh-TW" sz="1200" dirty="0"/>
              <a:t>Specify File Descriptor 1: Standard output</a:t>
            </a:r>
            <a:r>
              <a:rPr lang="en-US" altLang="zh-TW" sz="1600" dirty="0"/>
              <a:t>	</a:t>
            </a:r>
            <a:endParaRPr lang="en-US" altLang="zh-TW" sz="1600" dirty="0" smtClean="0"/>
          </a:p>
          <a:p>
            <a:pPr lvl="1"/>
            <a:r>
              <a:rPr lang="en-US" altLang="zh-TW" sz="1600" dirty="0" err="1" smtClean="0"/>
              <a:t>mov</a:t>
            </a:r>
            <a:r>
              <a:rPr lang="en-US" altLang="zh-TW" sz="1600" dirty="0" smtClean="0"/>
              <a:t> </a:t>
            </a:r>
            <a:r>
              <a:rPr lang="en-US" altLang="zh-TW" sz="1600" dirty="0" err="1"/>
              <a:t>ecx,Buff</a:t>
            </a:r>
            <a:r>
              <a:rPr lang="en-US" altLang="zh-TW" sz="1600" dirty="0"/>
              <a:t>	</a:t>
            </a:r>
            <a:r>
              <a:rPr lang="en-US" altLang="zh-TW" sz="1200" dirty="0" smtClean="0"/>
              <a:t>; </a:t>
            </a:r>
            <a:r>
              <a:rPr lang="en-US" altLang="zh-TW" sz="1200" dirty="0"/>
              <a:t>Pass offset of the buffer</a:t>
            </a:r>
            <a:r>
              <a:rPr lang="en-US" altLang="zh-TW" sz="1600" dirty="0"/>
              <a:t>	</a:t>
            </a:r>
            <a:endParaRPr lang="en-US" altLang="zh-TW" sz="1600" dirty="0" smtClean="0"/>
          </a:p>
          <a:p>
            <a:pPr lvl="1"/>
            <a:r>
              <a:rPr lang="en-US" altLang="zh-TW" sz="1600" dirty="0" err="1" smtClean="0"/>
              <a:t>mov</a:t>
            </a:r>
            <a:r>
              <a:rPr lang="en-US" altLang="zh-TW" sz="1600" dirty="0" smtClean="0"/>
              <a:t> </a:t>
            </a:r>
            <a:r>
              <a:rPr lang="en-US" altLang="zh-TW" sz="1600" dirty="0" err="1"/>
              <a:t>edx,esi</a:t>
            </a:r>
            <a:r>
              <a:rPr lang="en-US" altLang="zh-TW" sz="1600" dirty="0"/>
              <a:t>	</a:t>
            </a:r>
            <a:r>
              <a:rPr lang="en-US" altLang="zh-TW" sz="1200" dirty="0" smtClean="0"/>
              <a:t>; </a:t>
            </a:r>
            <a:r>
              <a:rPr lang="en-US" altLang="zh-TW" sz="1200" dirty="0"/>
              <a:t>Pass the # of bytes of data in the buffer</a:t>
            </a:r>
            <a:r>
              <a:rPr lang="en-US" altLang="zh-TW" sz="1600" dirty="0"/>
              <a:t>	</a:t>
            </a:r>
            <a:endParaRPr lang="en-US" altLang="zh-TW" sz="1600" dirty="0" smtClean="0"/>
          </a:p>
          <a:p>
            <a:pPr lvl="1"/>
            <a:r>
              <a:rPr lang="en-US" altLang="zh-TW" sz="1600" dirty="0" err="1" smtClean="0"/>
              <a:t>int</a:t>
            </a:r>
            <a:r>
              <a:rPr lang="en-US" altLang="zh-TW" sz="1600" dirty="0" smtClean="0"/>
              <a:t> </a:t>
            </a:r>
            <a:r>
              <a:rPr lang="en-US" altLang="zh-TW" sz="1600" dirty="0"/>
              <a:t>80h	</a:t>
            </a:r>
            <a:r>
              <a:rPr lang="en-US" altLang="zh-TW" sz="1200" dirty="0" smtClean="0"/>
              <a:t>; </a:t>
            </a:r>
            <a:r>
              <a:rPr lang="en-US" altLang="zh-TW" sz="1200" dirty="0"/>
              <a:t>Make kernel call</a:t>
            </a:r>
            <a:r>
              <a:rPr lang="en-US" altLang="zh-TW" sz="1600" dirty="0"/>
              <a:t>	</a:t>
            </a:r>
            <a:endParaRPr lang="en-US" altLang="zh-TW" sz="1600" dirty="0" smtClean="0"/>
          </a:p>
          <a:p>
            <a:pPr lvl="1"/>
            <a:endParaRPr lang="en-US" altLang="zh-TW" sz="1600" dirty="0" smtClean="0"/>
          </a:p>
          <a:p>
            <a:pPr lvl="1"/>
            <a:r>
              <a:rPr lang="en-US" altLang="zh-TW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jmp</a:t>
            </a:r>
            <a:r>
              <a:rPr lang="en-US" altLang="zh-TW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read	</a:t>
            </a:r>
            <a:r>
              <a:rPr lang="en-US" altLang="zh-TW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 </a:t>
            </a:r>
            <a:r>
              <a:rPr lang="en-US" altLang="zh-TW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Loop back and load another buffer </a:t>
            </a:r>
            <a:r>
              <a:rPr lang="en-US" altLang="zh-TW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full</a:t>
            </a:r>
            <a:r>
              <a:rPr lang="en-US" altLang="zh-TW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endParaRPr lang="en-US" altLang="zh-TW" sz="1600" dirty="0"/>
          </a:p>
          <a:p>
            <a:r>
              <a:rPr lang="en-US" altLang="zh-TW" sz="1200" dirty="0" smtClean="0"/>
              <a:t>;All </a:t>
            </a:r>
            <a:r>
              <a:rPr lang="en-US" altLang="zh-TW" sz="1200" dirty="0"/>
              <a:t>done! </a:t>
            </a:r>
            <a:endParaRPr lang="en-US" altLang="zh-TW" sz="1200" dirty="0" smtClean="0"/>
          </a:p>
          <a:p>
            <a:r>
              <a:rPr lang="en-US" altLang="zh-TW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Done</a:t>
            </a:r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en-US" altLang="zh-TW" sz="1600" dirty="0"/>
              <a:t>	</a:t>
            </a:r>
            <a:endParaRPr lang="en-US" altLang="zh-TW" sz="1600" dirty="0" smtClean="0"/>
          </a:p>
          <a:p>
            <a:pPr lvl="1"/>
            <a:r>
              <a:rPr lang="en-US" altLang="zh-TW" sz="1600" dirty="0" err="1" smtClean="0"/>
              <a:t>mov</a:t>
            </a:r>
            <a:r>
              <a:rPr lang="en-US" altLang="zh-TW" sz="1600" dirty="0" smtClean="0"/>
              <a:t> </a:t>
            </a:r>
            <a:r>
              <a:rPr lang="en-US" altLang="zh-TW" sz="1600" dirty="0"/>
              <a:t>eax,1	</a:t>
            </a:r>
            <a:r>
              <a:rPr lang="en-US" altLang="zh-TW" sz="1200" dirty="0" smtClean="0"/>
              <a:t>; Code for Exit </a:t>
            </a:r>
            <a:r>
              <a:rPr lang="en-US" altLang="zh-TW" sz="1200" dirty="0" err="1" smtClean="0"/>
              <a:t>Syscall</a:t>
            </a:r>
            <a:r>
              <a:rPr lang="en-US" altLang="zh-TW" sz="1200" dirty="0" smtClean="0"/>
              <a:t>	</a:t>
            </a:r>
          </a:p>
          <a:p>
            <a:pPr lvl="1"/>
            <a:r>
              <a:rPr lang="en-US" altLang="zh-TW" sz="1600" dirty="0" err="1" smtClean="0"/>
              <a:t>mov</a:t>
            </a:r>
            <a:r>
              <a:rPr lang="en-US" altLang="zh-TW" sz="1600" dirty="0" smtClean="0"/>
              <a:t> ebx,0	</a:t>
            </a:r>
            <a:r>
              <a:rPr lang="en-US" altLang="zh-TW" sz="1200" dirty="0" smtClean="0"/>
              <a:t>; Return a code of zero</a:t>
            </a:r>
            <a:r>
              <a:rPr lang="en-US" altLang="zh-TW" sz="1600" dirty="0" smtClean="0"/>
              <a:t>		</a:t>
            </a:r>
          </a:p>
          <a:p>
            <a:pPr lvl="1"/>
            <a:r>
              <a:rPr lang="en-US" altLang="zh-TW" sz="1600" dirty="0" err="1" smtClean="0"/>
              <a:t>int</a:t>
            </a:r>
            <a:r>
              <a:rPr lang="en-US" altLang="zh-TW" sz="1600" dirty="0" smtClean="0"/>
              <a:t> </a:t>
            </a:r>
            <a:r>
              <a:rPr lang="en-US" altLang="zh-TW" sz="1600" dirty="0"/>
              <a:t>80H	</a:t>
            </a:r>
            <a:r>
              <a:rPr lang="en-US" altLang="zh-TW" sz="1200" dirty="0" smtClean="0"/>
              <a:t>; </a:t>
            </a:r>
            <a:r>
              <a:rPr lang="en-US" altLang="zh-TW" sz="1200" dirty="0"/>
              <a:t>Make kernel call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1054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圖說文字 4"/>
          <p:cNvSpPr/>
          <p:nvPr/>
        </p:nvSpPr>
        <p:spPr>
          <a:xfrm>
            <a:off x="0" y="0"/>
            <a:ext cx="1819275" cy="6858000"/>
          </a:xfrm>
          <a:prstGeom prst="wedgeRectCallout">
            <a:avLst>
              <a:gd name="adj1" fmla="val 60842"/>
              <a:gd name="adj2" fmla="val -2972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CH9</a:t>
            </a:r>
          </a:p>
          <a:p>
            <a:pPr algn="ctr"/>
            <a:endParaRPr lang="en-US" altLang="zh-TW" dirty="0"/>
          </a:p>
          <a:p>
            <a:pPr algn="ctr"/>
            <a:r>
              <a:rPr lang="en-US" altLang="zh-TW" dirty="0" smtClean="0"/>
              <a:t>hexdump.asm</a:t>
            </a:r>
            <a:endParaRPr lang="zh-TW" altLang="en-US" dirty="0"/>
          </a:p>
          <a:p>
            <a:pPr algn="ctr"/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989839" y="129659"/>
            <a:ext cx="3238322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800" dirty="0" err="1"/>
              <a:t>gedit</a:t>
            </a:r>
            <a:r>
              <a:rPr lang="en-US" altLang="zh-TW" sz="2800" dirty="0"/>
              <a:t> hexdump1.asm</a:t>
            </a:r>
          </a:p>
        </p:txBody>
      </p:sp>
      <p:sp>
        <p:nvSpPr>
          <p:cNvPr id="8" name="矩形 7"/>
          <p:cNvSpPr/>
          <p:nvPr/>
        </p:nvSpPr>
        <p:spPr>
          <a:xfrm>
            <a:off x="1989839" y="949359"/>
            <a:ext cx="559717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800" dirty="0" err="1"/>
              <a:t>nasm</a:t>
            </a:r>
            <a:r>
              <a:rPr lang="en-US" altLang="zh-TW" sz="2800" dirty="0"/>
              <a:t> -f elf -g -F stabs hexdump1.asm</a:t>
            </a:r>
          </a:p>
        </p:txBody>
      </p:sp>
      <p:sp>
        <p:nvSpPr>
          <p:cNvPr id="9" name="矩形 8"/>
          <p:cNvSpPr/>
          <p:nvPr/>
        </p:nvSpPr>
        <p:spPr>
          <a:xfrm>
            <a:off x="1989839" y="1776351"/>
            <a:ext cx="376725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400" dirty="0" err="1"/>
              <a:t>ld</a:t>
            </a:r>
            <a:r>
              <a:rPr lang="en-US" altLang="zh-TW" sz="2400" dirty="0"/>
              <a:t> -o hexdump1 hexdump1.o</a:t>
            </a:r>
          </a:p>
        </p:txBody>
      </p:sp>
      <p:sp>
        <p:nvSpPr>
          <p:cNvPr id="10" name="矩形 9"/>
          <p:cNvSpPr/>
          <p:nvPr/>
        </p:nvSpPr>
        <p:spPr>
          <a:xfrm>
            <a:off x="1989839" y="2548038"/>
            <a:ext cx="281833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400" dirty="0"/>
              <a:t>./hexdump1 &lt; /bin/ls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023" y="2257425"/>
            <a:ext cx="3860721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70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圖說文字 8"/>
          <p:cNvSpPr/>
          <p:nvPr/>
        </p:nvSpPr>
        <p:spPr>
          <a:xfrm>
            <a:off x="0" y="0"/>
            <a:ext cx="1819275" cy="6858000"/>
          </a:xfrm>
          <a:prstGeom prst="wedgeRectCallout">
            <a:avLst>
              <a:gd name="adj1" fmla="val 60842"/>
              <a:gd name="adj2" fmla="val -2972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CH10</a:t>
            </a:r>
          </a:p>
          <a:p>
            <a:pPr algn="ctr"/>
            <a:endParaRPr lang="en-US" altLang="zh-TW" dirty="0"/>
          </a:p>
          <a:p>
            <a:pPr algn="ctr"/>
            <a:r>
              <a:rPr lang="en-US" altLang="zh-TW" dirty="0" smtClean="0"/>
              <a:t>hexdump2.asm</a:t>
            </a:r>
            <a:endParaRPr lang="zh-TW" altLang="en-US" dirty="0"/>
          </a:p>
          <a:p>
            <a:pPr algn="ctr"/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975" y="258478"/>
            <a:ext cx="5876750" cy="632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07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5" name="矩形圖說文字 4"/>
          <p:cNvSpPr/>
          <p:nvPr/>
        </p:nvSpPr>
        <p:spPr>
          <a:xfrm>
            <a:off x="0" y="1"/>
            <a:ext cx="9144000" cy="1146269"/>
          </a:xfrm>
          <a:prstGeom prst="wedgeRectCallou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600" dirty="0" smtClean="0"/>
              <a:t>指令</a:t>
            </a:r>
            <a:r>
              <a:rPr lang="en-US" altLang="zh-TW" sz="3600" dirty="0" smtClean="0"/>
              <a:t>(instruction)</a:t>
            </a:r>
          </a:p>
          <a:p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Intel IA-32 instruction </a:t>
            </a:r>
            <a:r>
              <a:rPr lang="en-US" altLang="zh-TW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</a:t>
            </a:r>
            <a:endParaRPr lang="en-US" altLang="zh-TW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545684" y="1952390"/>
            <a:ext cx="1105367" cy="64633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Label </a:t>
            </a:r>
            <a:endParaRPr lang="en-US" altLang="zh-TW" dirty="0" smtClean="0">
              <a:solidFill>
                <a:schemeClr val="bg1"/>
              </a:solidFill>
            </a:endParaRPr>
          </a:p>
          <a:p>
            <a:r>
              <a:rPr lang="en-US" altLang="zh-TW" dirty="0" smtClean="0">
                <a:solidFill>
                  <a:schemeClr val="bg1"/>
                </a:solidFill>
              </a:rPr>
              <a:t>(</a:t>
            </a:r>
            <a:r>
              <a:rPr lang="en-US" altLang="zh-TW" dirty="0">
                <a:solidFill>
                  <a:schemeClr val="bg1"/>
                </a:solidFill>
              </a:rPr>
              <a:t>optional)</a:t>
            </a:r>
          </a:p>
        </p:txBody>
      </p:sp>
      <p:sp>
        <p:nvSpPr>
          <p:cNvPr id="30" name="矩形 29"/>
          <p:cNvSpPr/>
          <p:nvPr/>
        </p:nvSpPr>
        <p:spPr>
          <a:xfrm>
            <a:off x="3800476" y="1952389"/>
            <a:ext cx="1265090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Mnemonic </a:t>
            </a:r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required)</a:t>
            </a:r>
          </a:p>
        </p:txBody>
      </p:sp>
      <p:sp>
        <p:nvSpPr>
          <p:cNvPr id="31" name="矩形 30"/>
          <p:cNvSpPr/>
          <p:nvPr/>
        </p:nvSpPr>
        <p:spPr>
          <a:xfrm>
            <a:off x="5253091" y="1942221"/>
            <a:ext cx="1069267" cy="677108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Operand </a:t>
            </a:r>
            <a:endParaRPr lang="en-US" altLang="zh-TW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depends on </a:t>
            </a:r>
            <a:endParaRPr lang="en-US" altLang="zh-TW" sz="1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instruction)</a:t>
            </a:r>
          </a:p>
        </p:txBody>
      </p:sp>
      <p:sp>
        <p:nvSpPr>
          <p:cNvPr id="32" name="矩形 31"/>
          <p:cNvSpPr/>
          <p:nvPr/>
        </p:nvSpPr>
        <p:spPr>
          <a:xfrm>
            <a:off x="6516655" y="1953318"/>
            <a:ext cx="1238929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Comment </a:t>
            </a:r>
          </a:p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optional)</a:t>
            </a:r>
          </a:p>
        </p:txBody>
      </p:sp>
      <p:sp>
        <p:nvSpPr>
          <p:cNvPr id="33" name="矩形 32"/>
          <p:cNvSpPr/>
          <p:nvPr/>
        </p:nvSpPr>
        <p:spPr>
          <a:xfrm>
            <a:off x="1918433" y="1431435"/>
            <a:ext cx="2031325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Instruction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格式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0334" y="3175922"/>
            <a:ext cx="3640142" cy="313932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dirty="0">
                <a:solidFill>
                  <a:schemeClr val="bg1"/>
                </a:solidFill>
              </a:rPr>
              <a:t>Act as place </a:t>
            </a:r>
            <a:r>
              <a:rPr lang="en-US" altLang="zh-TW" dirty="0" smtClean="0">
                <a:solidFill>
                  <a:schemeClr val="bg1"/>
                </a:solidFill>
              </a:rPr>
              <a:t>markers</a:t>
            </a:r>
            <a:endParaRPr lang="en-US" altLang="zh-TW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sz="1400" dirty="0">
                <a:solidFill>
                  <a:schemeClr val="bg1"/>
                </a:solidFill>
              </a:rPr>
              <a:t>marks the address (offset) of code and </a:t>
            </a:r>
            <a:r>
              <a:rPr lang="en-US" altLang="zh-TW" sz="1400" dirty="0" smtClean="0">
                <a:solidFill>
                  <a:schemeClr val="bg1"/>
                </a:solidFill>
              </a:rPr>
              <a:t>data</a:t>
            </a:r>
            <a:endParaRPr lang="en-US" altLang="zh-TW" sz="1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dirty="0">
                <a:solidFill>
                  <a:schemeClr val="bg1"/>
                </a:solidFill>
              </a:rPr>
              <a:t>Follow </a:t>
            </a:r>
            <a:r>
              <a:rPr lang="en-US" altLang="zh-TW" dirty="0" err="1">
                <a:solidFill>
                  <a:schemeClr val="bg1"/>
                </a:solidFill>
              </a:rPr>
              <a:t>identifer</a:t>
            </a:r>
            <a:r>
              <a:rPr lang="en-US" altLang="zh-TW" dirty="0">
                <a:solidFill>
                  <a:schemeClr val="bg1"/>
                </a:solidFill>
              </a:rPr>
              <a:t> </a:t>
            </a:r>
            <a:r>
              <a:rPr lang="en-US" altLang="zh-TW" dirty="0" smtClean="0">
                <a:solidFill>
                  <a:schemeClr val="bg1"/>
                </a:solidFill>
              </a:rPr>
              <a:t>rules</a:t>
            </a:r>
          </a:p>
          <a:p>
            <a:endParaRPr lang="en-US" altLang="zh-TW" dirty="0">
              <a:solidFill>
                <a:schemeClr val="bg1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</a:rPr>
              <a:t>Data </a:t>
            </a:r>
            <a:r>
              <a:rPr lang="en-US" altLang="zh-TW" dirty="0" smtClean="0">
                <a:solidFill>
                  <a:schemeClr val="bg1"/>
                </a:solidFill>
              </a:rPr>
              <a:t>label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</a:rPr>
              <a:t>must be </a:t>
            </a:r>
            <a:r>
              <a:rPr lang="en-US" altLang="zh-TW" dirty="0" smtClean="0">
                <a:solidFill>
                  <a:schemeClr val="bg1"/>
                </a:solidFill>
              </a:rPr>
              <a:t>unique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</a:rPr>
              <a:t>example: </a:t>
            </a:r>
            <a:r>
              <a:rPr lang="en-US" altLang="zh-TW" dirty="0" err="1">
                <a:solidFill>
                  <a:srgbClr val="FFFF00"/>
                </a:solidFill>
              </a:rPr>
              <a:t>myArray</a:t>
            </a:r>
            <a:r>
              <a:rPr lang="en-US" altLang="zh-TW" dirty="0">
                <a:solidFill>
                  <a:schemeClr val="bg1"/>
                </a:solidFill>
              </a:rPr>
              <a:t> </a:t>
            </a:r>
            <a:r>
              <a:rPr lang="en-US" altLang="zh-TW" sz="1200" dirty="0">
                <a:solidFill>
                  <a:schemeClr val="bg1"/>
                </a:solidFill>
              </a:rPr>
              <a:t>(not followed by colon)</a:t>
            </a:r>
          </a:p>
          <a:p>
            <a:endParaRPr lang="en-US" altLang="zh-TW" dirty="0">
              <a:solidFill>
                <a:schemeClr val="bg1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</a:rPr>
              <a:t>Code </a:t>
            </a:r>
            <a:r>
              <a:rPr lang="en-US" altLang="zh-TW" dirty="0" smtClean="0">
                <a:solidFill>
                  <a:schemeClr val="bg1"/>
                </a:solidFill>
              </a:rPr>
              <a:t>label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</a:rPr>
              <a:t>target of jump and loop </a:t>
            </a:r>
            <a:r>
              <a:rPr lang="en-US" altLang="zh-TW" dirty="0" smtClean="0">
                <a:solidFill>
                  <a:schemeClr val="bg1"/>
                </a:solidFill>
              </a:rPr>
              <a:t>instructions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</a:rPr>
              <a:t>example: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L1: </a:t>
            </a:r>
            <a:r>
              <a:rPr lang="zh-TW" alt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1400" dirty="0" smtClean="0">
                <a:solidFill>
                  <a:schemeClr val="bg1"/>
                </a:solidFill>
              </a:rPr>
              <a:t>(</a:t>
            </a:r>
            <a:r>
              <a:rPr lang="en-US" altLang="zh-TW" sz="1400" dirty="0">
                <a:solidFill>
                  <a:schemeClr val="bg1"/>
                </a:solidFill>
              </a:rPr>
              <a:t>followed by colon)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963632" y="4267308"/>
            <a:ext cx="4572000" cy="1477328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Operands</a:t>
            </a:r>
            <a:endParaRPr lang="en-US" altLang="zh-TW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dirty="0" smtClean="0">
                <a:solidFill>
                  <a:schemeClr val="bg1"/>
                </a:solidFill>
              </a:rPr>
              <a:t>constant</a:t>
            </a:r>
            <a:endParaRPr lang="en-US" altLang="zh-TW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dirty="0">
                <a:solidFill>
                  <a:schemeClr val="bg1"/>
                </a:solidFill>
              </a:rPr>
              <a:t>constant </a:t>
            </a:r>
            <a:r>
              <a:rPr lang="en-US" altLang="zh-TW" dirty="0" smtClean="0">
                <a:solidFill>
                  <a:schemeClr val="bg1"/>
                </a:solidFill>
              </a:rPr>
              <a:t>expression</a:t>
            </a:r>
            <a:endParaRPr lang="en-US" altLang="zh-TW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dirty="0" smtClean="0">
                <a:solidFill>
                  <a:schemeClr val="bg1"/>
                </a:solidFill>
              </a:rPr>
              <a:t>register</a:t>
            </a:r>
            <a:endParaRPr lang="en-US" altLang="zh-TW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dirty="0">
                <a:solidFill>
                  <a:schemeClr val="bg1"/>
                </a:solidFill>
              </a:rPr>
              <a:t>memory (data label</a:t>
            </a:r>
            <a:r>
              <a:rPr lang="en-US" altLang="zh-TW" dirty="0" smtClean="0">
                <a:solidFill>
                  <a:schemeClr val="bg1"/>
                </a:solidFill>
              </a:rPr>
              <a:t>)</a:t>
            </a: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963632" y="3184502"/>
            <a:ext cx="4551717" cy="92333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Instruction Mnemonics</a:t>
            </a:r>
          </a:p>
          <a:p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memory aid</a:t>
            </a:r>
          </a:p>
          <a:p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examples: MOV, ADD, SUB, MUL, INC, </a:t>
            </a: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</a:t>
            </a:r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943349" y="578998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Constants and constant expressions are often called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immediate values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5" name="直線接點 34"/>
          <p:cNvCxnSpPr/>
          <p:nvPr/>
        </p:nvCxnSpPr>
        <p:spPr>
          <a:xfrm flipV="1">
            <a:off x="216879" y="2930596"/>
            <a:ext cx="8660421" cy="1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24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圖說文字 3"/>
          <p:cNvSpPr/>
          <p:nvPr/>
        </p:nvSpPr>
        <p:spPr>
          <a:xfrm>
            <a:off x="0" y="0"/>
            <a:ext cx="9144000" cy="962025"/>
          </a:xfrm>
          <a:prstGeom prst="wedgeRectCallo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4000" dirty="0" smtClean="0"/>
              <a:t>Id</a:t>
            </a:r>
            <a:r>
              <a:rPr lang="zh-TW" altLang="en-US" sz="4000" dirty="0" smtClean="0"/>
              <a:t>常用指令</a:t>
            </a:r>
            <a:endParaRPr lang="zh-TW" altLang="en-US" sz="4000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473026"/>
              </p:ext>
            </p:extLst>
          </p:nvPr>
        </p:nvGraphicFramePr>
        <p:xfrm>
          <a:off x="523875" y="843915"/>
          <a:ext cx="8096250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8350"/>
                <a:gridCol w="6057900"/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-static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靜態連結</a:t>
                      </a:r>
                      <a:endParaRPr lang="zh-TW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-l&lt;</a:t>
                      </a:r>
                      <a:r>
                        <a:rPr lang="en-US" altLang="zh-TW" sz="1400" dirty="0" err="1" smtClean="0"/>
                        <a:t>libname</a:t>
                      </a:r>
                      <a:r>
                        <a:rPr lang="en-US" altLang="zh-TW" sz="1400" dirty="0" smtClean="0"/>
                        <a:t>&gt;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指定連結某個程式庫</a:t>
                      </a:r>
                      <a:endParaRPr lang="zh-TW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-L &lt;directory&gt;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指定連結時搜尋路徑，多個路徑之間用冒號隔聞</a:t>
                      </a:r>
                      <a:endParaRPr lang="zh-TW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-e name 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指定</a:t>
                      </a:r>
                      <a:r>
                        <a:rPr lang="en-US" altLang="zh-TW" sz="1400" dirty="0" smtClean="0"/>
                        <a:t>name </a:t>
                      </a:r>
                      <a:r>
                        <a:rPr lang="zh-TW" altLang="en-US" sz="1400" dirty="0" smtClean="0"/>
                        <a:t>為程式入口</a:t>
                      </a:r>
                      <a:endParaRPr lang="zh-TW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-r 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合併目的檔，不進行最終連結</a:t>
                      </a:r>
                      <a:endParaRPr lang="zh-TW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 -M 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將連結時的符號和位址輸出成一個映射檔</a:t>
                      </a:r>
                      <a:endParaRPr lang="zh-TW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-o 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指定輸出檔案名稱</a:t>
                      </a:r>
                      <a:endParaRPr lang="zh-TW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-s 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清除輸出檔中的符號資訊</a:t>
                      </a:r>
                      <a:endParaRPr lang="zh-TW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-S 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清除輸出檔中的除錯資訊</a:t>
                      </a:r>
                      <a:endParaRPr lang="zh-TW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-T &lt;</a:t>
                      </a:r>
                      <a:r>
                        <a:rPr lang="en-US" altLang="zh-TW" sz="1400" dirty="0" err="1" smtClean="0"/>
                        <a:t>scriptfile</a:t>
                      </a:r>
                      <a:r>
                        <a:rPr lang="en-US" altLang="zh-TW" sz="1400" dirty="0" smtClean="0"/>
                        <a:t>&gt;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指定連結腳本擋</a:t>
                      </a:r>
                      <a:endParaRPr lang="zh-TW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-version-script &lt;file&gt;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指定符號版本腳本檔</a:t>
                      </a:r>
                      <a:endParaRPr lang="zh-TW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-</a:t>
                      </a:r>
                      <a:r>
                        <a:rPr lang="en-US" altLang="zh-TW" sz="1400" dirty="0" err="1" smtClean="0"/>
                        <a:t>soname</a:t>
                      </a:r>
                      <a:r>
                        <a:rPr lang="en-US" altLang="zh-TW" sz="1400" dirty="0" smtClean="0"/>
                        <a:t> &lt;name&gt;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指定輸出共用程式庫的</a:t>
                      </a:r>
                      <a:r>
                        <a:rPr lang="en-US" altLang="zh-TW" sz="1400" dirty="0" smtClean="0"/>
                        <a:t>SONAME </a:t>
                      </a:r>
                      <a:endParaRPr lang="zh-TW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-export-dynamic 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將全域符號全部匯出</a:t>
                      </a:r>
                      <a:endParaRPr lang="zh-TW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-verbose 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連結時輸出詳細資訊</a:t>
                      </a:r>
                      <a:endParaRPr lang="zh-TW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-</a:t>
                      </a:r>
                      <a:r>
                        <a:rPr lang="en-US" altLang="zh-TW" sz="1400" dirty="0" err="1" smtClean="0"/>
                        <a:t>rpath</a:t>
                      </a:r>
                      <a:r>
                        <a:rPr lang="en-US" altLang="zh-TW" sz="1400" dirty="0" smtClean="0"/>
                        <a:t> &lt;path&gt;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指定連結時庫搜尋路徑</a:t>
                      </a:r>
                      <a:endParaRPr lang="zh-TW" alt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731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885950" y="6488668"/>
            <a:ext cx="56007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https://msdn.microsoft.com/en-us/library/8t163bt0.aspx</a:t>
            </a:r>
            <a:endParaRPr lang="zh-TW" altLang="en-US" dirty="0"/>
          </a:p>
        </p:txBody>
      </p:sp>
      <p:sp>
        <p:nvSpPr>
          <p:cNvPr id="6" name="矩形圖說文字 5"/>
          <p:cNvSpPr/>
          <p:nvPr/>
        </p:nvSpPr>
        <p:spPr>
          <a:xfrm>
            <a:off x="0" y="0"/>
            <a:ext cx="9144000" cy="1247775"/>
          </a:xfrm>
          <a:prstGeom prst="wedgeRectCallou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4400" dirty="0"/>
              <a:t>Assembler </a:t>
            </a:r>
            <a:r>
              <a:rPr lang="en-US" altLang="zh-TW" sz="4400" dirty="0" smtClean="0"/>
              <a:t>Directives</a:t>
            </a:r>
          </a:p>
          <a:p>
            <a:r>
              <a:rPr lang="zh-TW" altLang="en-US" sz="3200" dirty="0" smtClean="0"/>
              <a:t>組</a:t>
            </a:r>
            <a:r>
              <a:rPr lang="zh-TW" altLang="en-US" sz="3200" dirty="0"/>
              <a:t>譯</a:t>
            </a:r>
            <a:r>
              <a:rPr lang="zh-TW" altLang="en-US" sz="3200" dirty="0" smtClean="0"/>
              <a:t>器</a:t>
            </a:r>
            <a:r>
              <a:rPr lang="en-US" altLang="zh-TW" sz="3200" dirty="0" smtClean="0"/>
              <a:t>{</a:t>
            </a:r>
            <a:r>
              <a:rPr lang="zh-TW" altLang="en-US" sz="3200" dirty="0" smtClean="0"/>
              <a:t>指引</a:t>
            </a:r>
            <a:r>
              <a:rPr lang="en-US" altLang="zh-TW" sz="3200" dirty="0" smtClean="0"/>
              <a:t>|</a:t>
            </a:r>
            <a:r>
              <a:rPr lang="zh-TW" altLang="en-US" sz="3200" dirty="0" smtClean="0"/>
              <a:t>虛擬指令</a:t>
            </a:r>
            <a:r>
              <a:rPr lang="en-US" altLang="zh-TW" sz="3200" dirty="0" smtClean="0"/>
              <a:t>}</a:t>
            </a:r>
            <a:endParaRPr lang="zh-TW" altLang="en-US" sz="3200" dirty="0"/>
          </a:p>
        </p:txBody>
      </p:sp>
      <p:sp>
        <p:nvSpPr>
          <p:cNvPr id="7" name="矩形 6"/>
          <p:cNvSpPr/>
          <p:nvPr/>
        </p:nvSpPr>
        <p:spPr>
          <a:xfrm>
            <a:off x="123825" y="1587530"/>
            <a:ext cx="4314825" cy="48013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dirty="0" smtClean="0"/>
              <a:t>are </a:t>
            </a:r>
            <a:r>
              <a:rPr lang="en-US" altLang="zh-TW" dirty="0"/>
              <a:t>recognized and acted upon by the 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assembler</a:t>
            </a:r>
          </a:p>
          <a:p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嵌入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在程式碼中的命令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，此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類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命令由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組譯器加以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辨識與使用</a:t>
            </a:r>
            <a:endParaRPr lang="en-US" altLang="zh-TW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TW" dirty="0"/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dirty="0"/>
              <a:t>Not part of the Intel instruction set</a:t>
            </a:r>
          </a:p>
          <a:p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不是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Intel 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指令集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TW" dirty="0"/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dirty="0"/>
              <a:t>Used to declare code, data areas, select memory model, declare procedures, etc</a:t>
            </a:r>
            <a:r>
              <a:rPr lang="en-US" altLang="zh-TW" dirty="0" smtClean="0"/>
              <a:t>.</a:t>
            </a:r>
          </a:p>
          <a:p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定義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程式區段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(segment) 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TW" dirty="0"/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dirty="0" smtClean="0"/>
              <a:t>Not </a:t>
            </a:r>
            <a:r>
              <a:rPr lang="en-US" altLang="zh-TW" dirty="0"/>
              <a:t>case </a:t>
            </a:r>
            <a:r>
              <a:rPr lang="en-US" altLang="zh-TW" dirty="0" smtClean="0"/>
              <a:t>sensitive!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不區分大小寫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TW" dirty="0"/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dirty="0"/>
              <a:t>Different assemblers have different </a:t>
            </a:r>
            <a:r>
              <a:rPr lang="en-US" altLang="zh-TW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directives</a:t>
            </a:r>
            <a:endParaRPr lang="en-US" altLang="zh-TW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zh-TW" dirty="0" smtClean="0"/>
              <a:t>ASM </a:t>
            </a:r>
            <a:r>
              <a:rPr lang="en-US" altLang="zh-TW" dirty="0"/>
              <a:t>not the same as 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n-US" altLang="zh-TW" dirty="0" smtClean="0"/>
              <a:t>ASM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4686300" y="1834118"/>
            <a:ext cx="875561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 </a:t>
            </a:r>
            <a:r>
              <a:rPr lang="en-US" altLang="zh-TW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n-US" altLang="zh-TW" dirty="0">
                <a:solidFill>
                  <a:schemeClr val="bg1"/>
                </a:solidFill>
              </a:rPr>
              <a:t>ASM</a:t>
            </a:r>
            <a:endParaRPr lang="zh-TW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686300" y="3039854"/>
          <a:ext cx="4171950" cy="189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650"/>
                <a:gridCol w="2781300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區段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功能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.DATA </a:t>
                      </a:r>
                      <a:r>
                        <a:rPr lang="zh-TW" altLang="en-US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en-US" altLang="zh-TW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程式中含有</a:t>
                      </a:r>
                      <a:r>
                        <a:rPr lang="zh-TW" altLang="en-US" sz="16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變數</a:t>
                      </a:r>
                      <a:r>
                        <a:rPr lang="zh-TW" altLang="en-US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的區域</a:t>
                      </a:r>
                      <a:endParaRPr lang="zh-TW" altLang="en-US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.code</a:t>
                      </a:r>
                    </a:p>
                    <a:p>
                      <a:endParaRPr lang="zh-TW" altLang="en-US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程式中含有可以</a:t>
                      </a:r>
                      <a:r>
                        <a:rPr lang="zh-TW" altLang="en-US" sz="16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執行的指令</a:t>
                      </a:r>
                      <a:r>
                        <a:rPr lang="zh-TW" altLang="en-US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區域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.STACK </a:t>
                      </a:r>
                      <a:endParaRPr lang="zh-TW" altLang="en-US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程式在執行階段，保存堆疊的區域，並且設定其大小</a:t>
                      </a:r>
                      <a:endParaRPr lang="zh-TW" altLang="en-US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4572000" y="226960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Directive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重要功能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定義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程式區段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(segment)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。區段是有著不同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功能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770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0000" y="5551660"/>
            <a:ext cx="7886700" cy="1104998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所有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Intel 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處理器的組譯器使用相同</a:t>
            </a:r>
            <a:r>
              <a:rPr lang="zh-TW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指令集</a:t>
            </a:r>
            <a:endParaRPr lang="en-US" altLang="zh-TW" sz="24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但不同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Assembler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使用的</a:t>
            </a: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虛擬指令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(Directive</a:t>
            </a: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卻是不同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Microsoft 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組譯器的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REPT </a:t>
            </a:r>
            <a:r>
              <a:rPr lang="zh-TW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虛擬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指令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在其他組譯器中，就無法辨識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6" name="矩形圖說文字 5"/>
          <p:cNvSpPr/>
          <p:nvPr/>
        </p:nvSpPr>
        <p:spPr>
          <a:xfrm>
            <a:off x="0" y="1"/>
            <a:ext cx="9144000" cy="1145190"/>
          </a:xfrm>
          <a:prstGeom prst="wedgeRectCallout">
            <a:avLst>
              <a:gd name="adj1" fmla="val -20937"/>
              <a:gd name="adj2" fmla="val 67025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600" dirty="0" smtClean="0"/>
              <a:t>指令</a:t>
            </a:r>
            <a:r>
              <a:rPr lang="en-US" altLang="zh-TW" sz="3600" dirty="0" smtClean="0"/>
              <a:t>(instruction)vs</a:t>
            </a:r>
            <a:r>
              <a:rPr lang="zh-TW" altLang="en-US" sz="3600" dirty="0"/>
              <a:t>虛擬</a:t>
            </a:r>
            <a:r>
              <a:rPr lang="zh-TW" altLang="en-US" sz="3600" dirty="0" smtClean="0"/>
              <a:t>指</a:t>
            </a:r>
            <a:r>
              <a:rPr lang="zh-TW" altLang="en-US" sz="3600" dirty="0"/>
              <a:t>令</a:t>
            </a:r>
            <a:r>
              <a:rPr lang="en-US" altLang="zh-TW" sz="3600" dirty="0" smtClean="0"/>
              <a:t>(</a:t>
            </a:r>
            <a:r>
              <a:rPr lang="en-US" altLang="zh-TW" sz="3600" dirty="0"/>
              <a:t>Directive</a:t>
            </a:r>
            <a:r>
              <a:rPr lang="en-US" altLang="zh-TW" sz="3600" dirty="0" smtClean="0"/>
              <a:t>)</a:t>
            </a:r>
          </a:p>
          <a:p>
            <a:r>
              <a:rPr lang="en-US" altLang="zh-TW" dirty="0" smtClean="0"/>
              <a:t>Assembler Directives  </a:t>
            </a:r>
            <a:r>
              <a:rPr lang="zh-TW" altLang="en-US" dirty="0" smtClean="0"/>
              <a:t>組</a:t>
            </a:r>
            <a:r>
              <a:rPr lang="zh-TW" altLang="en-US" dirty="0"/>
              <a:t>譯</a:t>
            </a:r>
            <a:r>
              <a:rPr lang="zh-TW" altLang="en-US" dirty="0" smtClean="0"/>
              <a:t>器</a:t>
            </a:r>
            <a:r>
              <a:rPr lang="en-US" altLang="zh-TW" dirty="0" smtClean="0"/>
              <a:t>{</a:t>
            </a:r>
            <a:r>
              <a:rPr lang="zh-TW" altLang="en-US" dirty="0" smtClean="0"/>
              <a:t>指引</a:t>
            </a:r>
            <a:r>
              <a:rPr lang="en-US" altLang="zh-TW" dirty="0" smtClean="0"/>
              <a:t>|</a:t>
            </a:r>
            <a:r>
              <a:rPr lang="zh-TW" altLang="en-US" dirty="0" smtClean="0"/>
              <a:t>虛擬指令</a:t>
            </a:r>
            <a:r>
              <a:rPr lang="en-US" altLang="zh-TW" dirty="0" smtClean="0"/>
              <a:t>}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325879" y="1979101"/>
            <a:ext cx="3706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 smtClean="0"/>
              <a:t>  </a:t>
            </a:r>
            <a:endParaRPr lang="en-US" altLang="zh-TW" sz="3200" dirty="0"/>
          </a:p>
        </p:txBody>
      </p:sp>
      <p:sp>
        <p:nvSpPr>
          <p:cNvPr id="8" name="矩形 7"/>
          <p:cNvSpPr/>
          <p:nvPr/>
        </p:nvSpPr>
        <p:spPr>
          <a:xfrm>
            <a:off x="2789821" y="4289269"/>
            <a:ext cx="25832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 smtClean="0"/>
              <a:t> </a:t>
            </a:r>
            <a:r>
              <a:rPr lang="en-US" altLang="zh-TW" sz="4000" dirty="0" err="1"/>
              <a:t>eax</a:t>
            </a:r>
            <a:r>
              <a:rPr lang="en-US" altLang="zh-TW" sz="4000" dirty="0"/>
              <a:t>, </a:t>
            </a:r>
            <a:r>
              <a:rPr lang="en-US" altLang="zh-TW" sz="4000" dirty="0" err="1"/>
              <a:t>myVar</a:t>
            </a:r>
            <a:endParaRPr lang="en-US" altLang="zh-TW" sz="4000" dirty="0"/>
          </a:p>
        </p:txBody>
      </p:sp>
      <p:sp>
        <p:nvSpPr>
          <p:cNvPr id="9" name="矩形 8"/>
          <p:cNvSpPr/>
          <p:nvPr/>
        </p:nvSpPr>
        <p:spPr>
          <a:xfrm>
            <a:off x="971410" y="2007699"/>
            <a:ext cx="1370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u="heavy" dirty="0" err="1">
                <a:uFill>
                  <a:solidFill>
                    <a:srgbClr val="C00000"/>
                  </a:solidFill>
                </a:uFill>
              </a:rPr>
              <a:t>myVar</a:t>
            </a:r>
            <a:endParaRPr lang="zh-TW" altLang="en-US" sz="3600" u="heavy" dirty="0">
              <a:uFill>
                <a:solidFill>
                  <a:srgbClr val="C00000"/>
                </a:solidFill>
              </a:u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354622" y="2040655"/>
            <a:ext cx="1710661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3600" dirty="0">
                <a:solidFill>
                  <a:srgbClr val="FFFF00"/>
                </a:solidFill>
              </a:rPr>
              <a:t>DWORD</a:t>
            </a:r>
            <a:endParaRPr lang="zh-TW" altLang="en-US" sz="3600" dirty="0">
              <a:solidFill>
                <a:srgbClr val="FFFF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065283" y="1979101"/>
            <a:ext cx="7553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16</a:t>
            </a:r>
          </a:p>
        </p:txBody>
      </p:sp>
      <p:sp>
        <p:nvSpPr>
          <p:cNvPr id="12" name="矩形 11"/>
          <p:cNvSpPr/>
          <p:nvPr/>
        </p:nvSpPr>
        <p:spPr>
          <a:xfrm>
            <a:off x="2263732" y="1637283"/>
            <a:ext cx="18924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虛擬指令</a:t>
            </a:r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(Directive)</a:t>
            </a:r>
          </a:p>
        </p:txBody>
      </p:sp>
      <p:sp>
        <p:nvSpPr>
          <p:cNvPr id="13" name="矩形 12"/>
          <p:cNvSpPr/>
          <p:nvPr/>
        </p:nvSpPr>
        <p:spPr>
          <a:xfrm>
            <a:off x="5078153" y="2025426"/>
            <a:ext cx="3238547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告訴組譯器，在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程式中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為一個雙字組變數保留空間</a:t>
            </a:r>
          </a:p>
        </p:txBody>
      </p:sp>
      <p:sp>
        <p:nvSpPr>
          <p:cNvPr id="14" name="矩形 13"/>
          <p:cNvSpPr/>
          <p:nvPr/>
        </p:nvSpPr>
        <p:spPr>
          <a:xfrm>
            <a:off x="1188019" y="307000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變數</a:t>
            </a:r>
          </a:p>
        </p:txBody>
      </p:sp>
      <p:sp>
        <p:nvSpPr>
          <p:cNvPr id="15" name="矩形 14"/>
          <p:cNvSpPr/>
          <p:nvPr/>
        </p:nvSpPr>
        <p:spPr>
          <a:xfrm>
            <a:off x="1761430" y="4320046"/>
            <a:ext cx="1003352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3600" dirty="0" err="1">
                <a:solidFill>
                  <a:srgbClr val="00B050"/>
                </a:solidFill>
              </a:rPr>
              <a:t>mov</a:t>
            </a:r>
            <a:endParaRPr lang="zh-TW" altLang="en-US" sz="3600" dirty="0">
              <a:solidFill>
                <a:srgbClr val="00B05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398131" y="4513079"/>
            <a:ext cx="3400424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MOV 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指令會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在執行階段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時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把</a:t>
            </a:r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myVar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內容複製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到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EAX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暫存器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內</a:t>
            </a:r>
          </a:p>
        </p:txBody>
      </p:sp>
      <p:sp>
        <p:nvSpPr>
          <p:cNvPr id="17" name="矩形 16"/>
          <p:cNvSpPr/>
          <p:nvPr/>
        </p:nvSpPr>
        <p:spPr>
          <a:xfrm>
            <a:off x="1010588" y="5057171"/>
            <a:ext cx="1823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指令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instruction)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9" name="直線單箭頭接點 18"/>
          <p:cNvCxnSpPr/>
          <p:nvPr/>
        </p:nvCxnSpPr>
        <p:spPr>
          <a:xfrm>
            <a:off x="1511185" y="2592474"/>
            <a:ext cx="0" cy="49124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899650" y="3640892"/>
            <a:ext cx="7086600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指令</a:t>
            </a:r>
            <a:r>
              <a:rPr lang="en-US" altLang="zh-TW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(instruction) </a:t>
            </a:r>
            <a:r>
              <a:rPr lang="zh-TW" altLang="en-US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是一個或多個組合語言程式經過組譯以後，可以執行的敘述</a:t>
            </a:r>
            <a:r>
              <a:rPr lang="zh-TW" altLang="en-US" sz="1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14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指令會由</a:t>
            </a:r>
            <a:r>
              <a:rPr lang="zh-TW" altLang="en-US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組譯器翻譯成機器語言位元組</a:t>
            </a:r>
            <a:r>
              <a:rPr lang="en-US" altLang="zh-TW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;</a:t>
            </a:r>
            <a:r>
              <a:rPr lang="zh-TW" altLang="en-US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這些機器語言會在執行時期，被</a:t>
            </a:r>
            <a:r>
              <a:rPr lang="en-US" altLang="zh-TW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CPU </a:t>
            </a:r>
            <a:r>
              <a:rPr lang="zh-TW" altLang="en-US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載入及執行</a:t>
            </a:r>
          </a:p>
        </p:txBody>
      </p:sp>
      <p:sp>
        <p:nvSpPr>
          <p:cNvPr id="21" name="矩形 20"/>
          <p:cNvSpPr/>
          <p:nvPr/>
        </p:nvSpPr>
        <p:spPr>
          <a:xfrm>
            <a:off x="1028670" y="1668209"/>
            <a:ext cx="1127103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Data label</a:t>
            </a:r>
          </a:p>
        </p:txBody>
      </p:sp>
    </p:spTree>
    <p:extLst>
      <p:ext uri="{BB962C8B-B14F-4D97-AF65-F5344CB8AC3E}">
        <p14:creationId xmlns:p14="http://schemas.microsoft.com/office/powerpoint/2010/main" val="326252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9902" y="63269"/>
            <a:ext cx="4956604" cy="870550"/>
          </a:xfrm>
        </p:spPr>
        <p:txBody>
          <a:bodyPr/>
          <a:lstStyle/>
          <a:p>
            <a:r>
              <a:rPr lang="zh-TW" altLang="en-US" dirty="0" smtClean="0"/>
              <a:t>組合語言與組譯器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299" y="4433249"/>
            <a:ext cx="3034133" cy="158449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185365" y="6274632"/>
            <a:ext cx="2551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Intel IA-32 instruction set</a:t>
            </a:r>
            <a:endParaRPr lang="zh-TW" altLang="en-US" dirty="0"/>
          </a:p>
        </p:txBody>
      </p:sp>
      <p:pic>
        <p:nvPicPr>
          <p:cNvPr id="1026" name="Picture 2" descr="“linux”的图片搜索结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400" y="4106412"/>
            <a:ext cx="3390457" cy="253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265" y="1483055"/>
            <a:ext cx="2493480" cy="1463167"/>
          </a:xfrm>
          <a:prstGeom prst="rect">
            <a:avLst/>
          </a:prstGeom>
        </p:spPr>
      </p:pic>
      <p:cxnSp>
        <p:nvCxnSpPr>
          <p:cNvPr id="9" name="直線接點 8"/>
          <p:cNvCxnSpPr/>
          <p:nvPr/>
        </p:nvCxnSpPr>
        <p:spPr>
          <a:xfrm flipV="1">
            <a:off x="358346" y="3299254"/>
            <a:ext cx="8254313" cy="1235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H="1">
            <a:off x="2347784" y="2946222"/>
            <a:ext cx="988540" cy="14404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3836232" y="3012770"/>
            <a:ext cx="1007617" cy="13738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5577899" y="1401686"/>
            <a:ext cx="350650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Flat Assembler (FASM) </a:t>
            </a:r>
          </a:p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GNU Assembler (GAS) </a:t>
            </a:r>
          </a:p>
          <a:p>
            <a:r>
              <a:rPr lang="en-US" altLang="zh-TW" dirty="0" smtClean="0"/>
              <a:t>High Level Assembly (HLA) </a:t>
            </a:r>
          </a:p>
          <a:p>
            <a:r>
              <a:rPr lang="en-US" altLang="zh-TW" dirty="0" smtClean="0"/>
              <a:t>Turbo Assembler (TASM) </a:t>
            </a:r>
          </a:p>
          <a:p>
            <a:r>
              <a:rPr lang="en-US" altLang="zh-TW" dirty="0" smtClean="0"/>
              <a:t>Open </a:t>
            </a:r>
            <a:r>
              <a:rPr lang="en-US" altLang="zh-TW" dirty="0" err="1" smtClean="0"/>
              <a:t>Watcom</a:t>
            </a:r>
            <a:r>
              <a:rPr lang="en-US" altLang="zh-TW" dirty="0" smtClean="0"/>
              <a:t> Assembler (WASM) </a:t>
            </a:r>
            <a:r>
              <a:rPr lang="en-US" altLang="zh-TW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Yasm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58346" y="2386527"/>
            <a:ext cx="22898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Microsoft Macro Assembler </a:t>
            </a:r>
            <a:endParaRPr lang="zh-TW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30271" y="1781577"/>
            <a:ext cx="191751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smtClean="0">
                <a:solidFill>
                  <a:srgbClr val="FF000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M</a:t>
            </a:r>
            <a:r>
              <a:rPr lang="en-US" altLang="zh-TW" sz="44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ASM </a:t>
            </a:r>
            <a:endParaRPr lang="zh-TW" altLang="en-US" sz="44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69901" y="772453"/>
            <a:ext cx="5687201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https://en.wikipedia.org/wiki/Comparison_of_assemblers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207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600" dirty="0" smtClean="0"/>
              <a:t>Microsoft </a:t>
            </a:r>
            <a:r>
              <a:rPr lang="en-US" altLang="zh-TW" sz="6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n-US" altLang="zh-TW" sz="6600" dirty="0" smtClean="0"/>
              <a:t>ASM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592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62100" y="774770"/>
            <a:ext cx="3609975" cy="47705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600" dirty="0"/>
              <a:t>; AddTwoSum.asm - Chapter 3 example.</a:t>
            </a:r>
          </a:p>
          <a:p>
            <a:endParaRPr lang="en-US" altLang="zh-TW" sz="1600" dirty="0"/>
          </a:p>
          <a:p>
            <a:r>
              <a:rPr lang="en-US" altLang="zh-TW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.386</a:t>
            </a:r>
          </a:p>
          <a:p>
            <a:r>
              <a:rPr lang="en-US" altLang="zh-TW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.model </a:t>
            </a:r>
            <a:r>
              <a:rPr lang="en-US" altLang="zh-TW" sz="1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flat,stdcall</a:t>
            </a:r>
            <a:endParaRPr lang="en-US" altLang="zh-TW" sz="1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.stack 4096</a:t>
            </a:r>
          </a:p>
          <a:p>
            <a:r>
              <a:rPr lang="en-US" altLang="zh-TW" sz="1600" dirty="0" err="1"/>
              <a:t>ExitProcess</a:t>
            </a:r>
            <a:r>
              <a:rPr lang="en-US" altLang="zh-TW" sz="1600" dirty="0"/>
              <a:t> proto</a:t>
            </a:r>
            <a:r>
              <a:rPr lang="en-US" altLang="zh-TW" sz="1600" dirty="0" smtClean="0"/>
              <a:t>,</a:t>
            </a:r>
            <a:r>
              <a:rPr lang="zh-TW" altLang="en-US" sz="1600" dirty="0" smtClean="0"/>
              <a:t> </a:t>
            </a:r>
            <a:r>
              <a:rPr lang="en-US" altLang="zh-TW" sz="1600" dirty="0" err="1" smtClean="0"/>
              <a:t>dwExitCode:dword</a:t>
            </a:r>
            <a:endParaRPr lang="en-US" altLang="zh-TW" sz="1600" dirty="0"/>
          </a:p>
          <a:p>
            <a:endParaRPr lang="en-US" altLang="zh-TW" sz="1600" dirty="0"/>
          </a:p>
          <a:p>
            <a:r>
              <a:rPr lang="en-US" altLang="zh-TW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.data</a:t>
            </a:r>
          </a:p>
          <a:p>
            <a:r>
              <a:rPr lang="en-US" altLang="zh-TW" sz="1600" dirty="0"/>
              <a:t>sum </a:t>
            </a:r>
            <a:r>
              <a:rPr lang="en-US" altLang="zh-TW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en-US" altLang="zh-TW" sz="1600" dirty="0" err="1"/>
              <a:t>word</a:t>
            </a:r>
            <a:r>
              <a:rPr lang="en-US" altLang="zh-TW" sz="1600" dirty="0"/>
              <a:t> 0</a:t>
            </a:r>
          </a:p>
          <a:p>
            <a:endParaRPr lang="en-US" altLang="zh-TW" sz="1600" dirty="0"/>
          </a:p>
          <a:p>
            <a:r>
              <a:rPr lang="en-US" altLang="zh-TW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.code</a:t>
            </a:r>
          </a:p>
          <a:p>
            <a:r>
              <a:rPr lang="en-US" altLang="zh-TW" sz="1600" dirty="0"/>
              <a:t>main proc</a:t>
            </a:r>
          </a:p>
          <a:p>
            <a:r>
              <a:rPr lang="en-US" altLang="zh-TW" sz="1600" dirty="0"/>
              <a:t>	</a:t>
            </a:r>
            <a:r>
              <a:rPr lang="en-US" altLang="zh-TW" sz="1600" dirty="0" err="1"/>
              <a:t>mov</a:t>
            </a:r>
            <a:r>
              <a:rPr lang="en-US" altLang="zh-TW" sz="1600" dirty="0"/>
              <a:t>	eax,5		</a:t>
            </a:r>
            <a:r>
              <a:rPr lang="en-US" altLang="zh-TW" sz="1600" dirty="0" smtClean="0"/>
              <a:t>add</a:t>
            </a:r>
            <a:r>
              <a:rPr lang="en-US" altLang="zh-TW" sz="1600" dirty="0"/>
              <a:t>	eax,6	</a:t>
            </a:r>
          </a:p>
          <a:p>
            <a:r>
              <a:rPr lang="en-US" altLang="zh-TW" sz="1600" dirty="0"/>
              <a:t>	</a:t>
            </a:r>
            <a:r>
              <a:rPr lang="en-US" altLang="zh-TW" sz="1600" dirty="0" err="1"/>
              <a:t>mov</a:t>
            </a:r>
            <a:r>
              <a:rPr lang="en-US" altLang="zh-TW" sz="1600" dirty="0"/>
              <a:t> </a:t>
            </a:r>
            <a:r>
              <a:rPr lang="en-US" altLang="zh-TW" sz="1600" dirty="0" smtClean="0"/>
              <a:t>         </a:t>
            </a:r>
            <a:r>
              <a:rPr lang="zh-TW" altLang="en-US" sz="1600" dirty="0" smtClean="0"/>
              <a:t>  </a:t>
            </a:r>
            <a:r>
              <a:rPr lang="en-US" altLang="zh-TW" sz="1600" dirty="0" err="1" smtClean="0"/>
              <a:t>sum,eax</a:t>
            </a:r>
            <a:endParaRPr lang="en-US" altLang="zh-TW" sz="1600" dirty="0" smtClean="0"/>
          </a:p>
          <a:p>
            <a:endParaRPr lang="en-US" altLang="zh-TW" sz="1600" dirty="0"/>
          </a:p>
          <a:p>
            <a:r>
              <a:rPr lang="en-US" altLang="zh-TW" sz="1600" dirty="0"/>
              <a:t>	</a:t>
            </a:r>
            <a:r>
              <a:rPr lang="en-US" altLang="zh-TW" sz="1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invoke</a:t>
            </a:r>
            <a:r>
              <a:rPr lang="en-US" altLang="zh-TW" sz="1600" dirty="0"/>
              <a:t> </a:t>
            </a:r>
            <a:r>
              <a:rPr lang="zh-TW" altLang="en-US" sz="1600" dirty="0" smtClean="0"/>
              <a:t>      </a:t>
            </a:r>
            <a:r>
              <a:rPr lang="en-US" altLang="zh-TW" sz="1600" dirty="0" smtClean="0"/>
              <a:t>ExitProcess,0</a:t>
            </a:r>
            <a:endParaRPr lang="en-US" altLang="zh-TW" sz="1600" dirty="0"/>
          </a:p>
          <a:p>
            <a:r>
              <a:rPr lang="en-US" altLang="zh-TW" sz="1600" dirty="0"/>
              <a:t>main </a:t>
            </a:r>
            <a:r>
              <a:rPr lang="en-US" altLang="zh-TW" sz="1600" dirty="0" err="1"/>
              <a:t>endp</a:t>
            </a:r>
            <a:endParaRPr lang="en-US" altLang="zh-TW" sz="1600" dirty="0"/>
          </a:p>
          <a:p>
            <a:r>
              <a:rPr lang="en-US" altLang="zh-TW" sz="1600" dirty="0"/>
              <a:t>end main</a:t>
            </a:r>
            <a:endParaRPr lang="zh-TW" altLang="en-US" sz="1600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236B7-6F50-41CB-8525-C61BCB4BE4A9}" type="slidenum">
              <a:rPr lang="zh-TW" altLang="en-US" smtClean="0"/>
              <a:t>9</a:t>
            </a:fld>
            <a:endParaRPr lang="zh-TW" altLang="en-US" dirty="0"/>
          </a:p>
        </p:txBody>
      </p:sp>
      <p:sp>
        <p:nvSpPr>
          <p:cNvPr id="2" name="矩形圖說文字 1"/>
          <p:cNvSpPr/>
          <p:nvPr/>
        </p:nvSpPr>
        <p:spPr>
          <a:xfrm>
            <a:off x="0" y="0"/>
            <a:ext cx="1409700" cy="6858000"/>
          </a:xfrm>
          <a:prstGeom prst="wedgeRectCallout">
            <a:avLst>
              <a:gd name="adj1" fmla="val 61599"/>
              <a:gd name="adj2" fmla="val -333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Ch3</a:t>
            </a:r>
          </a:p>
          <a:p>
            <a:pPr algn="ctr"/>
            <a:r>
              <a:rPr lang="en-US" altLang="zh-TW" dirty="0" smtClean="0"/>
              <a:t> </a:t>
            </a:r>
          </a:p>
          <a:p>
            <a:pPr algn="ctr"/>
            <a:r>
              <a:rPr lang="en-US" altLang="zh-TW" dirty="0" smtClean="0"/>
              <a:t>AddTwoSum.asm 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5334000" y="774769"/>
            <a:ext cx="3810000" cy="47705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600" dirty="0"/>
              <a:t>; AddTwoSum_64.asm - Chapter 3 example.</a:t>
            </a:r>
          </a:p>
          <a:p>
            <a:endParaRPr lang="en-US" altLang="zh-TW" sz="1600" dirty="0" smtClean="0"/>
          </a:p>
          <a:p>
            <a:endParaRPr lang="en-US" altLang="zh-TW" sz="1600" dirty="0"/>
          </a:p>
          <a:p>
            <a:r>
              <a:rPr lang="en-US" altLang="zh-TW" sz="1600" dirty="0" err="1"/>
              <a:t>ExitProcess</a:t>
            </a:r>
            <a:r>
              <a:rPr lang="en-US" altLang="zh-TW" sz="1600" dirty="0"/>
              <a:t> proto</a:t>
            </a:r>
          </a:p>
          <a:p>
            <a:endParaRPr lang="en-US" altLang="zh-TW" sz="1600" dirty="0"/>
          </a:p>
          <a:p>
            <a:r>
              <a:rPr lang="en-US" altLang="zh-TW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.data</a:t>
            </a:r>
          </a:p>
          <a:p>
            <a:r>
              <a:rPr lang="en-US" altLang="zh-TW" sz="1600" dirty="0"/>
              <a:t>sum </a:t>
            </a:r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lang="en-US" altLang="zh-TW" sz="1600" dirty="0"/>
              <a:t>word 0</a:t>
            </a:r>
          </a:p>
          <a:p>
            <a:endParaRPr lang="en-US" altLang="zh-TW" sz="1600" dirty="0"/>
          </a:p>
          <a:p>
            <a:r>
              <a:rPr lang="en-US" altLang="zh-TW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.code</a:t>
            </a:r>
          </a:p>
          <a:p>
            <a:r>
              <a:rPr lang="en-US" altLang="zh-TW" sz="1600" dirty="0"/>
              <a:t>main proc</a:t>
            </a:r>
          </a:p>
          <a:p>
            <a:r>
              <a:rPr lang="en-US" altLang="zh-TW" sz="1600" dirty="0"/>
              <a:t>	</a:t>
            </a:r>
            <a:r>
              <a:rPr lang="en-US" altLang="zh-TW" sz="1600" dirty="0" err="1"/>
              <a:t>mov</a:t>
            </a:r>
            <a:r>
              <a:rPr lang="en-US" altLang="zh-TW" sz="1600" dirty="0"/>
              <a:t>	rax,5</a:t>
            </a:r>
          </a:p>
          <a:p>
            <a:r>
              <a:rPr lang="en-US" altLang="zh-TW" sz="1600" dirty="0"/>
              <a:t>	add	rax,6</a:t>
            </a:r>
          </a:p>
          <a:p>
            <a:r>
              <a:rPr lang="en-US" altLang="zh-TW" sz="1600" dirty="0"/>
              <a:t>	</a:t>
            </a:r>
            <a:r>
              <a:rPr lang="en-US" altLang="zh-TW" sz="1600" dirty="0" err="1"/>
              <a:t>mov</a:t>
            </a:r>
            <a:r>
              <a:rPr lang="en-US" altLang="zh-TW" sz="1600" dirty="0"/>
              <a:t>   </a:t>
            </a:r>
            <a:r>
              <a:rPr lang="zh-TW" altLang="en-US" sz="1600" dirty="0" smtClean="0"/>
              <a:t>         </a:t>
            </a:r>
            <a:r>
              <a:rPr lang="en-US" altLang="zh-TW" sz="1600" dirty="0" err="1" smtClean="0"/>
              <a:t>sum,rax</a:t>
            </a:r>
            <a:endParaRPr lang="en-US" altLang="zh-TW" sz="1600" dirty="0"/>
          </a:p>
          <a:p>
            <a:endParaRPr lang="en-US" altLang="zh-TW" sz="1600" dirty="0"/>
          </a:p>
          <a:p>
            <a:r>
              <a:rPr lang="en-US" altLang="zh-TW" sz="1600" dirty="0"/>
              <a:t>	</a:t>
            </a:r>
            <a:r>
              <a:rPr lang="en-US" altLang="zh-TW" sz="1600" dirty="0" err="1"/>
              <a:t>mov</a:t>
            </a:r>
            <a:r>
              <a:rPr lang="en-US" altLang="zh-TW" sz="1600" dirty="0"/>
              <a:t>   ecx,0</a:t>
            </a:r>
          </a:p>
          <a:p>
            <a:r>
              <a:rPr lang="en-US" altLang="zh-TW" sz="1600" dirty="0"/>
              <a:t>	call  </a:t>
            </a:r>
            <a:r>
              <a:rPr lang="en-US" altLang="zh-TW" sz="1600" dirty="0" err="1"/>
              <a:t>ExitProcess</a:t>
            </a:r>
            <a:endParaRPr lang="en-US" altLang="zh-TW" sz="1600" dirty="0"/>
          </a:p>
          <a:p>
            <a:endParaRPr lang="en-US" altLang="zh-TW" sz="1600" dirty="0"/>
          </a:p>
          <a:p>
            <a:r>
              <a:rPr lang="en-US" altLang="zh-TW" sz="1600" dirty="0"/>
              <a:t>main </a:t>
            </a:r>
            <a:r>
              <a:rPr lang="en-US" altLang="zh-TW" sz="1600" dirty="0" err="1"/>
              <a:t>endp</a:t>
            </a:r>
            <a:endParaRPr lang="en-US" altLang="zh-TW" sz="1600" dirty="0"/>
          </a:p>
          <a:p>
            <a:r>
              <a:rPr lang="en-US" altLang="zh-TW" sz="1600" dirty="0"/>
              <a:t>end</a:t>
            </a:r>
            <a:endParaRPr lang="zh-TW" altLang="en-US" sz="1600" dirty="0"/>
          </a:p>
        </p:txBody>
      </p:sp>
      <p:sp>
        <p:nvSpPr>
          <p:cNvPr id="7" name="矩形 6"/>
          <p:cNvSpPr/>
          <p:nvPr/>
        </p:nvSpPr>
        <p:spPr>
          <a:xfrm>
            <a:off x="5324475" y="405438"/>
            <a:ext cx="1532792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64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位元</a:t>
            </a: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MASM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62100" y="405437"/>
            <a:ext cx="1532792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32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位元</a:t>
            </a:r>
            <a:r>
              <a:rPr lang="en-US" altLang="zh-TW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MASM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2838450" y="2476500"/>
            <a:ext cx="2486025" cy="46672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3590192" y="571808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MASM supports 64-bit programming, although the following directives are not permitted</a:t>
            </a:r>
            <a:r>
              <a:rPr lang="en-US" altLang="zh-TW" dirty="0" smtClean="0"/>
              <a:t>:</a:t>
            </a:r>
            <a:endParaRPr lang="en-US" altLang="zh-TW" dirty="0"/>
          </a:p>
          <a:p>
            <a:r>
              <a:rPr lang="en-US" altLang="zh-TW" dirty="0"/>
              <a:t>INVOKE, ADDR, .model, .386, .stack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317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213</TotalTime>
  <Words>2908</Words>
  <Application>Microsoft Office PowerPoint</Application>
  <PresentationFormat>如螢幕大小 (4:3)</PresentationFormat>
  <Paragraphs>745</Paragraphs>
  <Slides>40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49" baseType="lpstr">
      <vt:lpstr>Yu Mincho</vt:lpstr>
      <vt:lpstr>新細明體</vt:lpstr>
      <vt:lpstr>標楷體</vt:lpstr>
      <vt:lpstr>Andalus</vt:lpstr>
      <vt:lpstr>Arial</vt:lpstr>
      <vt:lpstr>Calibri</vt:lpstr>
      <vt:lpstr>Calibri Light</vt:lpstr>
      <vt:lpstr>Wingdings</vt:lpstr>
      <vt:lpstr>Office 佈景主題</vt:lpstr>
      <vt:lpstr>組合語言程式開發</vt:lpstr>
      <vt:lpstr>為什麼要用組合語言開發程式?</vt:lpstr>
      <vt:lpstr>PowerPoint 簡報</vt:lpstr>
      <vt:lpstr>PowerPoint 簡報</vt:lpstr>
      <vt:lpstr>PowerPoint 簡報</vt:lpstr>
      <vt:lpstr>PowerPoint 簡報</vt:lpstr>
      <vt:lpstr>組合語言與組譯器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nasm@64-bit kali Linux 2017.1</vt:lpstr>
      <vt:lpstr>nasm程式執行</vt:lpstr>
      <vt:lpstr>PowerPoint 簡報</vt:lpstr>
      <vt:lpstr>http://rextester.com/l/nasm_online_compiler</vt:lpstr>
      <vt:lpstr>http://rextester.com/l/nasm_online_compiler</vt:lpstr>
      <vt:lpstr>可以用hexdump看看 hd helloworld.o</vt:lpstr>
      <vt:lpstr>32位元Linux系統呼叫 http://syscalls.kernelgrok.com/</vt:lpstr>
      <vt:lpstr>nasm -f elf32 helloworld.asm -o test.o -l test</vt:lpstr>
      <vt:lpstr>PowerPoint 簡報</vt:lpstr>
      <vt:lpstr>PowerPoint 簡報</vt:lpstr>
      <vt:lpstr>PowerPoint 簡報</vt:lpstr>
      <vt:lpstr>64位元Linux系統呼叫[1/60] http://blog.rchapman.org/posts/Linux_System_Call_Table_for_x86_64/</vt:lpstr>
      <vt:lpstr>最新版的定義 https://github.com/torvalds/linux/blob/master/arch/x86/entry/syscalls/syscall_64.tbl</vt:lpstr>
      <vt:lpstr>PowerPoint 簡報</vt:lpstr>
      <vt:lpstr>PowerPoint 簡報</vt:lpstr>
      <vt:lpstr>PowerPoint 簡報</vt:lpstr>
      <vt:lpstr>PowerPoint 簡報</vt:lpstr>
      <vt:lpstr>目的:小寫轉成大寫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組合語言程式開發</dc:title>
  <dc:creator>ksu</dc:creator>
  <cp:lastModifiedBy>ksu</cp:lastModifiedBy>
  <cp:revision>9</cp:revision>
  <dcterms:created xsi:type="dcterms:W3CDTF">2017-07-16T07:05:50Z</dcterms:created>
  <dcterms:modified xsi:type="dcterms:W3CDTF">2017-07-21T22:39:05Z</dcterms:modified>
</cp:coreProperties>
</file>